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notesMasterIdLst>
    <p:notesMasterId r:id="rId20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1371600"/>
            <a:ext cx="5029200" cy="5029200"/>
          </a:xfrm>
          <a:prstGeom prst="oval">
            <a:avLst/>
          </a:prstGeom>
          <a:solidFill>
            <a:srgbClr val="071510">
              <a:alpha val="70000"/>
            </a:srgbClr>
          </a:solidFill>
          <a:ln w="12700">
            <a:solidFill>
              <a:srgbClr val="0715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0116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201168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228600" y="1463040"/>
            <a:ext cx="1572768" cy="292608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228600" y="1463040"/>
            <a:ext cx="157276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80" kern="0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DEMO PRESENTATION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228600" y="1874520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Contractor Business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228600" y="2542032"/>
            <a:ext cx="685800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Operating System</a:t>
            </a:r>
            <a:endParaRPr lang="en-US" sz="3600" dirty="0"/>
          </a:p>
        </p:txBody>
      </p:sp>
      <p:sp>
        <p:nvSpPr>
          <p:cNvPr id="10" name="Text 8"/>
          <p:cNvSpPr/>
          <p:nvPr/>
        </p:nvSpPr>
        <p:spPr>
          <a:xfrm>
            <a:off x="228600" y="3346704"/>
            <a:ext cx="56692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 your lead follow-up, reviews, and revenue tracking — so you can run your business instead of chasing it.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7315200" y="731520"/>
            <a:ext cx="1572768" cy="84124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7315200" y="731520"/>
            <a:ext cx="1572768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7315200" y="804672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+$47K/mo</a:t>
            </a:r>
            <a:endParaRPr lang="en-US" sz="1700" dirty="0"/>
          </a:p>
        </p:txBody>
      </p:sp>
      <p:sp>
        <p:nvSpPr>
          <p:cNvPr id="14" name="Text 12"/>
          <p:cNvSpPr/>
          <p:nvPr/>
        </p:nvSpPr>
        <p:spPr>
          <a:xfrm>
            <a:off x="7315200" y="1261872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REVENUE ADDED</a:t>
            </a:r>
            <a:endParaRPr lang="en-US" sz="650" dirty="0"/>
          </a:p>
        </p:txBody>
      </p:sp>
      <p:sp>
        <p:nvSpPr>
          <p:cNvPr id="15" name="Shape 13"/>
          <p:cNvSpPr/>
          <p:nvPr/>
        </p:nvSpPr>
        <p:spPr>
          <a:xfrm>
            <a:off x="7315200" y="1755648"/>
            <a:ext cx="1572768" cy="84124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7315200" y="1755648"/>
            <a:ext cx="1572768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0" y="1828800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35%→61%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7315200" y="2286000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 LIFT</a:t>
            </a:r>
            <a:endParaRPr lang="en-US" sz="650" dirty="0"/>
          </a:p>
        </p:txBody>
      </p:sp>
      <p:sp>
        <p:nvSpPr>
          <p:cNvPr id="19" name="Shape 17"/>
          <p:cNvSpPr/>
          <p:nvPr/>
        </p:nvSpPr>
        <p:spPr>
          <a:xfrm>
            <a:off x="7315200" y="2779776"/>
            <a:ext cx="1572768" cy="84124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7315200" y="2779776"/>
            <a:ext cx="1572768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7315200" y="2852928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&lt;60 sec</a:t>
            </a:r>
            <a:endParaRPr lang="en-US" sz="1700" dirty="0"/>
          </a:p>
        </p:txBody>
      </p:sp>
      <p:sp>
        <p:nvSpPr>
          <p:cNvPr id="22" name="Text 20"/>
          <p:cNvSpPr/>
          <p:nvPr/>
        </p:nvSpPr>
        <p:spPr>
          <a:xfrm>
            <a:off x="7315200" y="3310128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TO LEAD</a:t>
            </a:r>
            <a:endParaRPr lang="en-US" sz="650" dirty="0"/>
          </a:p>
        </p:txBody>
      </p:sp>
      <p:sp>
        <p:nvSpPr>
          <p:cNvPr id="23" name="Shape 21"/>
          <p:cNvSpPr/>
          <p:nvPr/>
        </p:nvSpPr>
        <p:spPr>
          <a:xfrm>
            <a:off x="7315200" y="3803904"/>
            <a:ext cx="1572768" cy="84124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7315200" y="3803904"/>
            <a:ext cx="1572768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7315200" y="3877056"/>
            <a:ext cx="157276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Days</a:t>
            </a:r>
            <a:endParaRPr lang="en-US" sz="1700" dirty="0"/>
          </a:p>
        </p:txBody>
      </p:sp>
      <p:sp>
        <p:nvSpPr>
          <p:cNvPr id="26" name="Text 24"/>
          <p:cNvSpPr/>
          <p:nvPr/>
        </p:nvSpPr>
        <p:spPr>
          <a:xfrm>
            <a:off x="7315200" y="4334256"/>
            <a:ext cx="157276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TIME</a:t>
            </a:r>
            <a:endParaRPr lang="en-US" sz="650" dirty="0"/>
          </a:p>
        </p:txBody>
      </p:sp>
      <p:sp>
        <p:nvSpPr>
          <p:cNvPr id="27" name="Shape 25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30" name="Text 28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orbintra.com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 vs AFTER ORBINTRA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business with Orbintra vs. without.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2468880" y="1188720"/>
            <a:ext cx="2926080" cy="365760"/>
          </a:xfrm>
          <a:prstGeom prst="rect">
            <a:avLst/>
          </a:prstGeom>
          <a:solidFill>
            <a:srgbClr val="FF5C5C">
              <a:alpha val="30000"/>
            </a:srgbClr>
          </a:solidFill>
          <a:ln w="12700">
            <a:solidFill>
              <a:srgbClr val="FF5C5C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468880" y="11887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WITHOUT ORBINTRA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577840" y="1188720"/>
            <a:ext cx="3200400" cy="365760"/>
          </a:xfrm>
          <a:prstGeom prst="rect">
            <a:avLst/>
          </a:prstGeom>
          <a:solidFill>
            <a:srgbClr val="00E5A0">
              <a:alpha val="30000"/>
            </a:srgbClr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577840" y="1188720"/>
            <a:ext cx="3200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ORBINTRA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365760" y="1664208"/>
            <a:ext cx="2011680" cy="43891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8912" y="1664208"/>
            <a:ext cx="18653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Response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2468880" y="1664208"/>
            <a:ext cx="2926080" cy="438912"/>
          </a:xfrm>
          <a:prstGeom prst="rect">
            <a:avLst/>
          </a:prstGeom>
          <a:solidFill>
            <a:srgbClr val="1C10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542032" y="1664208"/>
            <a:ext cx="27797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2-8 hours (if ever)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577840" y="1664208"/>
            <a:ext cx="3200400" cy="438912"/>
          </a:xfrm>
          <a:prstGeom prst="rect">
            <a:avLst/>
          </a:prstGeom>
          <a:solidFill>
            <a:srgbClr val="0715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650992" y="1664208"/>
            <a:ext cx="30540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Under 60 seconds, automated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65760" y="2176272"/>
            <a:ext cx="2011680" cy="43891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38912" y="2176272"/>
            <a:ext cx="18653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2468880" y="2176272"/>
            <a:ext cx="2926080" cy="438912"/>
          </a:xfrm>
          <a:prstGeom prst="rect">
            <a:avLst/>
          </a:prstGeom>
          <a:solidFill>
            <a:srgbClr val="1C10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542032" y="2176272"/>
            <a:ext cx="27797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1-2 calls, then forgotten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577840" y="2176272"/>
            <a:ext cx="3200400" cy="438912"/>
          </a:xfrm>
          <a:prstGeom prst="rect">
            <a:avLst/>
          </a:prstGeom>
          <a:solidFill>
            <a:srgbClr val="0715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650992" y="2176272"/>
            <a:ext cx="30540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9-touch automated sequence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365760" y="2688336"/>
            <a:ext cx="2011680" cy="43891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2688336"/>
            <a:ext cx="18653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Reviews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2468880" y="2688336"/>
            <a:ext cx="2926080" cy="438912"/>
          </a:xfrm>
          <a:prstGeom prst="rect">
            <a:avLst/>
          </a:prstGeom>
          <a:solidFill>
            <a:srgbClr val="1C10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2542032" y="2688336"/>
            <a:ext cx="27797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 reviews, 3.4 stars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5577840" y="2688336"/>
            <a:ext cx="3200400" cy="438912"/>
          </a:xfrm>
          <a:prstGeom prst="rect">
            <a:avLst/>
          </a:prstGeom>
          <a:solidFill>
            <a:srgbClr val="0715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650992" y="2688336"/>
            <a:ext cx="30540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60+ reviews, 4.7 stars in 90 days</a:t>
            </a:r>
            <a:endParaRPr lang="en-US" sz="850" dirty="0"/>
          </a:p>
        </p:txBody>
      </p:sp>
      <p:sp>
        <p:nvSpPr>
          <p:cNvPr id="31" name="Shape 29"/>
          <p:cNvSpPr/>
          <p:nvPr/>
        </p:nvSpPr>
        <p:spPr>
          <a:xfrm>
            <a:off x="365760" y="3200400"/>
            <a:ext cx="2011680" cy="43891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38912" y="3200400"/>
            <a:ext cx="18653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 / Tracking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2468880" y="3200400"/>
            <a:ext cx="2926080" cy="438912"/>
          </a:xfrm>
          <a:prstGeom prst="rect">
            <a:avLst/>
          </a:prstGeom>
          <a:solidFill>
            <a:srgbClr val="1C10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2542032" y="3200400"/>
            <a:ext cx="27797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Sticky notes &amp; spreadsheets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5577840" y="3200400"/>
            <a:ext cx="3200400" cy="438912"/>
          </a:xfrm>
          <a:prstGeom prst="rect">
            <a:avLst/>
          </a:prstGeom>
          <a:solidFill>
            <a:srgbClr val="0715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650992" y="3200400"/>
            <a:ext cx="30540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pipeline, all channels, one view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65760" y="3712464"/>
            <a:ext cx="2011680" cy="43891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38912" y="3712464"/>
            <a:ext cx="18653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</a:t>
            </a:r>
            <a:endParaRPr lang="en-US" sz="900" dirty="0"/>
          </a:p>
        </p:txBody>
      </p:sp>
      <p:sp>
        <p:nvSpPr>
          <p:cNvPr id="39" name="Shape 37"/>
          <p:cNvSpPr/>
          <p:nvPr/>
        </p:nvSpPr>
        <p:spPr>
          <a:xfrm>
            <a:off x="2468880" y="3712464"/>
            <a:ext cx="2926080" cy="438912"/>
          </a:xfrm>
          <a:prstGeom prst="rect">
            <a:avLst/>
          </a:prstGeom>
          <a:solidFill>
            <a:srgbClr val="1C10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2542032" y="3712464"/>
            <a:ext cx="27797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28-35% avg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5577840" y="3712464"/>
            <a:ext cx="3200400" cy="438912"/>
          </a:xfrm>
          <a:prstGeom prst="rect">
            <a:avLst/>
          </a:prstGeom>
          <a:solidFill>
            <a:srgbClr val="0715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5650992" y="3712464"/>
            <a:ext cx="30540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51-61% avg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65760" y="4224528"/>
            <a:ext cx="2011680" cy="43891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38912" y="4224528"/>
            <a:ext cx="18653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Revenue</a:t>
            </a:r>
            <a:endParaRPr lang="en-US" sz="900" dirty="0"/>
          </a:p>
        </p:txBody>
      </p:sp>
      <p:sp>
        <p:nvSpPr>
          <p:cNvPr id="45" name="Shape 43"/>
          <p:cNvSpPr/>
          <p:nvPr/>
        </p:nvSpPr>
        <p:spPr>
          <a:xfrm>
            <a:off x="2468880" y="4224528"/>
            <a:ext cx="2926080" cy="438912"/>
          </a:xfrm>
          <a:prstGeom prst="rect">
            <a:avLst/>
          </a:prstGeom>
          <a:solidFill>
            <a:srgbClr val="1C10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2542032" y="4224528"/>
            <a:ext cx="277977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Flat / unpredictable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5577840" y="4224528"/>
            <a:ext cx="3200400" cy="438912"/>
          </a:xfrm>
          <a:prstGeom prst="rect">
            <a:avLst/>
          </a:prstGeom>
          <a:solidFill>
            <a:srgbClr val="07151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5650992" y="4224528"/>
            <a:ext cx="3054096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+$18K-$47K added revenue</a:t>
            </a:r>
            <a:endParaRPr lang="en-US" sz="850" dirty="0"/>
          </a:p>
        </p:txBody>
      </p:sp>
      <p:sp>
        <p:nvSpPr>
          <p:cNvPr id="49" name="Shape 47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52" name="Text 50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10 of 18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CLIENT RESULTS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contractors. Real numbers.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65760" y="1170432"/>
            <a:ext cx="1956816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170432"/>
            <a:ext cx="1956816" cy="4572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65760" y="1261872"/>
            <a:ext cx="1956816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+$47K/mo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365760" y="1697126"/>
            <a:ext cx="1956816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REVENUE ADDED BY MONTH 2</a:t>
            </a:r>
            <a:endParaRPr lang="en-US" sz="700" dirty="0"/>
          </a:p>
        </p:txBody>
      </p:sp>
      <p:sp>
        <p:nvSpPr>
          <p:cNvPr id="13" name="Shape 11"/>
          <p:cNvSpPr/>
          <p:nvPr/>
        </p:nvSpPr>
        <p:spPr>
          <a:xfrm>
            <a:off x="2414016" y="1170432"/>
            <a:ext cx="1956816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14016" y="1170432"/>
            <a:ext cx="1956816" cy="45720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14016" y="1261872"/>
            <a:ext cx="1956816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35%→61%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2414016" y="1697126"/>
            <a:ext cx="1956816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CLOSE RATE IMPROVEMENT</a:t>
            </a:r>
            <a:endParaRPr lang="en-US" sz="700" dirty="0"/>
          </a:p>
        </p:txBody>
      </p:sp>
      <p:sp>
        <p:nvSpPr>
          <p:cNvPr id="17" name="Shape 15"/>
          <p:cNvSpPr/>
          <p:nvPr/>
        </p:nvSpPr>
        <p:spPr>
          <a:xfrm>
            <a:off x="4462272" y="1170432"/>
            <a:ext cx="1956816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462272" y="1170432"/>
            <a:ext cx="1956816" cy="4572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462272" y="1261872"/>
            <a:ext cx="1956816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44→112</a:t>
            </a:r>
            <a:endParaRPr lang="en-US" sz="2200" dirty="0"/>
          </a:p>
        </p:txBody>
      </p:sp>
      <p:sp>
        <p:nvSpPr>
          <p:cNvPr id="20" name="Text 18"/>
          <p:cNvSpPr/>
          <p:nvPr/>
        </p:nvSpPr>
        <p:spPr>
          <a:xfrm>
            <a:off x="4462272" y="1697126"/>
            <a:ext cx="1956816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REVIEWS IN 3 MONTHS (PLUMBING)</a:t>
            </a:r>
            <a:endParaRPr lang="en-US" sz="700" dirty="0"/>
          </a:p>
        </p:txBody>
      </p:sp>
      <p:sp>
        <p:nvSpPr>
          <p:cNvPr id="21" name="Shape 19"/>
          <p:cNvSpPr/>
          <p:nvPr/>
        </p:nvSpPr>
        <p:spPr>
          <a:xfrm>
            <a:off x="6510528" y="1170432"/>
            <a:ext cx="2359152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510528" y="1170432"/>
            <a:ext cx="2359152" cy="4572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510528" y="1261872"/>
            <a:ext cx="235915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&lt;60 sec</a:t>
            </a:r>
            <a:endParaRPr lang="en-US" sz="2200" dirty="0"/>
          </a:p>
        </p:txBody>
      </p:sp>
      <p:sp>
        <p:nvSpPr>
          <p:cNvPr id="24" name="Text 22"/>
          <p:cNvSpPr/>
          <p:nvPr/>
        </p:nvSpPr>
        <p:spPr>
          <a:xfrm>
            <a:off x="6510528" y="1697126"/>
            <a:ext cx="2359152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TO LEAD (ALL PACKAGES)</a:t>
            </a:r>
            <a:endParaRPr lang="en-US" sz="700" dirty="0"/>
          </a:p>
        </p:txBody>
      </p:sp>
      <p:sp>
        <p:nvSpPr>
          <p:cNvPr id="25" name="Shape 23"/>
          <p:cNvSpPr/>
          <p:nvPr/>
        </p:nvSpPr>
        <p:spPr>
          <a:xfrm>
            <a:off x="365760" y="2139696"/>
            <a:ext cx="2743200" cy="26517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65760" y="2139696"/>
            <a:ext cx="274320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75488" y="2231136"/>
            <a:ext cx="347472" cy="347472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75488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914400" y="2231136"/>
            <a:ext cx="2084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Marcus R.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914400" y="2414016"/>
            <a:ext cx="20848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Roofing · Phoenix, AZ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475488" y="2615184"/>
            <a:ext cx="25237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★★★★★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75488" y="2816352"/>
            <a:ext cx="2523744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i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 was losing 40% of my leads because I couldn't call back fast enough. Orbintra fixed that in week one. By month two I had added $47K in monthly revenue."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365760" y="4443984"/>
            <a:ext cx="2743200" cy="347472"/>
          </a:xfrm>
          <a:prstGeom prst="rect">
            <a:avLst/>
          </a:prstGeom>
          <a:solidFill>
            <a:srgbClr val="20262E"/>
          </a:solidFill>
          <a:ln w="12700">
            <a:solidFill>
              <a:srgbClr val="20262E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446227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+$47K/MO ADDED REVENUE BY MONTH 2</a:t>
            </a:r>
            <a:endParaRPr lang="en-US" sz="750" dirty="0"/>
          </a:p>
        </p:txBody>
      </p:sp>
      <p:sp>
        <p:nvSpPr>
          <p:cNvPr id="35" name="Shape 33"/>
          <p:cNvSpPr/>
          <p:nvPr/>
        </p:nvSpPr>
        <p:spPr>
          <a:xfrm>
            <a:off x="3200400" y="2139696"/>
            <a:ext cx="2743200" cy="26517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0" y="2139696"/>
            <a:ext cx="274320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3310128" y="2231136"/>
            <a:ext cx="347472" cy="347472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10128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DL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3749040" y="2231136"/>
            <a:ext cx="2084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Danny L.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3749040" y="2414016"/>
            <a:ext cx="20848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HVAC · Dallas, TX</a:t>
            </a:r>
            <a:endParaRPr lang="en-US" sz="750" dirty="0"/>
          </a:p>
        </p:txBody>
      </p:sp>
      <p:sp>
        <p:nvSpPr>
          <p:cNvPr id="41" name="Text 39"/>
          <p:cNvSpPr/>
          <p:nvPr/>
        </p:nvSpPr>
        <p:spPr>
          <a:xfrm>
            <a:off x="3310128" y="2615184"/>
            <a:ext cx="25237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★★★★★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3310128" y="2816352"/>
            <a:ext cx="2523744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i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"Every other system was too complicated or too expensive. Orbintra just worked. My close rate went from 31% to 54% in 60 days."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3200400" y="4443984"/>
            <a:ext cx="2743200" cy="347472"/>
          </a:xfrm>
          <a:prstGeom prst="rect">
            <a:avLst/>
          </a:prstGeom>
          <a:solidFill>
            <a:srgbClr val="20262E"/>
          </a:solidFill>
          <a:ln w="12700">
            <a:solidFill>
              <a:srgbClr val="20262E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91840" y="446227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 31% TO 54% IN 60 DAYS</a:t>
            </a:r>
            <a:endParaRPr lang="en-US" sz="750" dirty="0"/>
          </a:p>
        </p:txBody>
      </p:sp>
      <p:sp>
        <p:nvSpPr>
          <p:cNvPr id="45" name="Shape 43"/>
          <p:cNvSpPr/>
          <p:nvPr/>
        </p:nvSpPr>
        <p:spPr>
          <a:xfrm>
            <a:off x="6035040" y="2139696"/>
            <a:ext cx="2743200" cy="26517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6035040" y="2139696"/>
            <a:ext cx="274320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6144768" y="2231136"/>
            <a:ext cx="347472" cy="347472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6144768" y="2231136"/>
            <a:ext cx="34747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JT</a:t>
            </a:r>
            <a:endParaRPr lang="en-US" sz="900" dirty="0"/>
          </a:p>
        </p:txBody>
      </p:sp>
      <p:sp>
        <p:nvSpPr>
          <p:cNvPr id="49" name="Text 47"/>
          <p:cNvSpPr/>
          <p:nvPr/>
        </p:nvSpPr>
        <p:spPr>
          <a:xfrm>
            <a:off x="6583680" y="2231136"/>
            <a:ext cx="208483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Jordan T.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6583680" y="2414016"/>
            <a:ext cx="2084832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Plumbing · Charlotte, NC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6144768" y="2615184"/>
            <a:ext cx="252374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★★★★★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6144768" y="2816352"/>
            <a:ext cx="2523744" cy="16276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i="1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"We went from 44 Google reviews to 112 in three months. Now when someone searches for a plumber in Charlotte, we show up first."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6035040" y="4443984"/>
            <a:ext cx="2743200" cy="347472"/>
          </a:xfrm>
          <a:prstGeom prst="rect">
            <a:avLst/>
          </a:prstGeom>
          <a:solidFill>
            <a:srgbClr val="20262E"/>
          </a:solidFill>
          <a:ln w="12700">
            <a:solidFill>
              <a:srgbClr val="20262E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126480" y="4462272"/>
            <a:ext cx="25603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44 TO 112 GOOGLE REVIEWS IN 3 MONTHS</a:t>
            </a:r>
            <a:endParaRPr lang="en-US" sz="750" dirty="0"/>
          </a:p>
        </p:txBody>
      </p:sp>
      <p:sp>
        <p:nvSpPr>
          <p:cNvPr id="55" name="Shape 5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58" name="Text 56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11 of 18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F0B429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&amp; ONBOARDING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in 3-5 days. Done-for-you.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65760" y="113385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touch a thing. We build it. You approve it. You go live.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365760" y="1517904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517904"/>
            <a:ext cx="416052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475488" y="1627632"/>
            <a:ext cx="329184" cy="329184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703320" y="1627632"/>
            <a:ext cx="694944" cy="237744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703320" y="1627632"/>
            <a:ext cx="6949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0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96112" y="1627632"/>
            <a:ext cx="2734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Kickoff Call (30 min)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493776" y="1993392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learn your trade, leads, and current process. We customize every script and workflow specifically for your business.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65760" y="2596896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2596896"/>
            <a:ext cx="416052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75488" y="2706624"/>
            <a:ext cx="329184" cy="329184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" y="270662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703320" y="2706624"/>
            <a:ext cx="694944" cy="237744"/>
          </a:xfrm>
          <a:prstGeom prst="rect">
            <a:avLst/>
          </a:prstGeom>
          <a:solidFill>
            <a:srgbClr val="20262E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703320" y="2706624"/>
            <a:ext cx="6949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Days 1-3</a:t>
            </a:r>
            <a:endParaRPr lang="en-US" sz="750" dirty="0"/>
          </a:p>
        </p:txBody>
      </p:sp>
      <p:sp>
        <p:nvSpPr>
          <p:cNvPr id="24" name="Text 22"/>
          <p:cNvSpPr/>
          <p:nvPr/>
        </p:nvSpPr>
        <p:spPr>
          <a:xfrm>
            <a:off x="896112" y="2706624"/>
            <a:ext cx="2734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Build Your System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493776" y="3072384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team sets up your CRM, configures automations, connects your Google profile, and customizes all follow-up scripts.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365760" y="3675888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365760" y="3675888"/>
            <a:ext cx="416052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75488" y="3785616"/>
            <a:ext cx="329184" cy="329184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75488" y="37856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703320" y="3785616"/>
            <a:ext cx="694944" cy="237744"/>
          </a:xfrm>
          <a:prstGeom prst="rect">
            <a:avLst/>
          </a:prstGeom>
          <a:solidFill>
            <a:srgbClr val="20262E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703320" y="3785616"/>
            <a:ext cx="6949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3-4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896112" y="3785616"/>
            <a:ext cx="2734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&amp; Approve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93776" y="4151376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review every script and workflow before we go live. Nothing launches without your sign-off.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709160" y="1517904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09160" y="1517904"/>
            <a:ext cx="416052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818888" y="1627632"/>
            <a:ext cx="329184" cy="329184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18888" y="1627632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8046720" y="1627632"/>
            <a:ext cx="694944" cy="237744"/>
          </a:xfrm>
          <a:prstGeom prst="rect">
            <a:avLst/>
          </a:prstGeom>
          <a:solidFill>
            <a:srgbClr val="20262E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8046720" y="1627632"/>
            <a:ext cx="6949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4-5</a:t>
            </a:r>
            <a:endParaRPr lang="en-US" sz="750" dirty="0"/>
          </a:p>
        </p:txBody>
      </p:sp>
      <p:sp>
        <p:nvSpPr>
          <p:cNvPr id="40" name="Text 38"/>
          <p:cNvSpPr/>
          <p:nvPr/>
        </p:nvSpPr>
        <p:spPr>
          <a:xfrm>
            <a:off x="5239512" y="1627632"/>
            <a:ext cx="2734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 Live + Training</a:t>
            </a:r>
            <a:endParaRPr lang="en-US" sz="1000" dirty="0"/>
          </a:p>
        </p:txBody>
      </p:sp>
      <p:sp>
        <p:nvSpPr>
          <p:cNvPr id="41" name="Text 39"/>
          <p:cNvSpPr/>
          <p:nvPr/>
        </p:nvSpPr>
        <p:spPr>
          <a:xfrm>
            <a:off x="4837176" y="1993392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walk your team through the dashboard in a 30-minute live session. You're live, receiving leads, running automations.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4709160" y="2596896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4709160" y="2596896"/>
            <a:ext cx="4160520" cy="365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818888" y="2706624"/>
            <a:ext cx="329184" cy="329184"/>
          </a:xfrm>
          <a:prstGeom prst="oval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818888" y="270662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8046720" y="2706624"/>
            <a:ext cx="694944" cy="237744"/>
          </a:xfrm>
          <a:prstGeom prst="rect">
            <a:avLst/>
          </a:prstGeom>
          <a:solidFill>
            <a:srgbClr val="20262E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046720" y="2706624"/>
            <a:ext cx="69494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1+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5239512" y="2706624"/>
            <a:ext cx="273405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Ongoing Support</a:t>
            </a:r>
            <a:endParaRPr lang="en-US" sz="1000" dirty="0"/>
          </a:p>
        </p:txBody>
      </p:sp>
      <p:sp>
        <p:nvSpPr>
          <p:cNvPr id="49" name="Text 47"/>
          <p:cNvSpPr/>
          <p:nvPr/>
        </p:nvSpPr>
        <p:spPr>
          <a:xfrm>
            <a:off x="4837176" y="3072384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Dedicated account manager, live chat support, and regular check-ins. We're with you for the long haul.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53" name="Text 51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12 of 18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WHO IT'S FOR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Built for contractors who run field-based businesses.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65760" y="1207008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65760" y="120700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Roofing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523744" y="1207008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3D9EF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2523744" y="120700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HVAC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4681728" y="1207008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F0B429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4681728" y="120700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Plumbing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839712" y="1207008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A855F7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839712" y="1207008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Electrical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65760" y="1700784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FF7B3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365760" y="1700784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Painting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523744" y="1700784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2523744" y="1700784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Landscaping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81728" y="1700784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3D9EF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681728" y="1700784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Window &amp; Door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6839712" y="1700784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F0B429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839712" y="1700784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Pool Service</a:t>
            </a:r>
            <a:endParaRPr lang="en-US" sz="1000" dirty="0"/>
          </a:p>
        </p:txBody>
      </p:sp>
      <p:sp>
        <p:nvSpPr>
          <p:cNvPr id="25" name="Shape 23"/>
          <p:cNvSpPr/>
          <p:nvPr/>
        </p:nvSpPr>
        <p:spPr>
          <a:xfrm>
            <a:off x="365760" y="2194560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A855F7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365760" y="219456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Flooring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2523744" y="2194560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FF7B3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2523744" y="219456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Cleaning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681728" y="2194560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0" name="Text 28"/>
          <p:cNvSpPr/>
          <p:nvPr/>
        </p:nvSpPr>
        <p:spPr>
          <a:xfrm>
            <a:off x="4681728" y="219456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Fencing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839712" y="2194560"/>
            <a:ext cx="1993392" cy="365760"/>
          </a:xfrm>
          <a:prstGeom prst="rect">
            <a:avLst/>
          </a:prstGeom>
          <a:solidFill>
            <a:srgbClr val="1C2026"/>
          </a:solidFill>
          <a:ln w="12700">
            <a:solidFill>
              <a:srgbClr val="3D9EF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2" name="Text 30"/>
          <p:cNvSpPr/>
          <p:nvPr/>
        </p:nvSpPr>
        <p:spPr>
          <a:xfrm>
            <a:off x="6839712" y="2194560"/>
            <a:ext cx="1993392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Concrete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365760" y="2743200"/>
            <a:ext cx="84124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IS A GREAT FIT IF YOU...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365760" y="3017520"/>
            <a:ext cx="4069080" cy="694944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65760" y="3017520"/>
            <a:ext cx="54864" cy="694944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512064" y="3063240"/>
            <a:ext cx="38496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inbound leads but close fewer than 50%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512064" y="3310128"/>
            <a:ext cx="3849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You're getting leads — you're just not converting them. Speed and follow-up will fix that.</a:t>
            </a:r>
            <a:endParaRPr lang="en-US" sz="800" dirty="0"/>
          </a:p>
        </p:txBody>
      </p:sp>
      <p:sp>
        <p:nvSpPr>
          <p:cNvPr id="38" name="Shape 36"/>
          <p:cNvSpPr/>
          <p:nvPr/>
        </p:nvSpPr>
        <p:spPr>
          <a:xfrm>
            <a:off x="4709160" y="3017520"/>
            <a:ext cx="4069080" cy="694944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709160" y="3017520"/>
            <a:ext cx="54864" cy="694944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855464" y="3063240"/>
            <a:ext cx="38496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Have 1-20 employees (or work solo)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4855464" y="3310128"/>
            <a:ext cx="3849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replaces the full-time admin you can't afford. One platform does the work of a dedicated sales ops team.</a:t>
            </a:r>
            <a:endParaRPr lang="en-US" sz="800" dirty="0"/>
          </a:p>
        </p:txBody>
      </p:sp>
      <p:sp>
        <p:nvSpPr>
          <p:cNvPr id="42" name="Shape 40"/>
          <p:cNvSpPr/>
          <p:nvPr/>
        </p:nvSpPr>
        <p:spPr>
          <a:xfrm>
            <a:off x="365760" y="3822192"/>
            <a:ext cx="4069080" cy="694944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65760" y="3822192"/>
            <a:ext cx="54864" cy="694944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12064" y="3867912"/>
            <a:ext cx="38496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Run a high-ticket service ($500+ per job avg)</a:t>
            </a:r>
            <a:endParaRPr lang="en-US" sz="950" dirty="0"/>
          </a:p>
        </p:txBody>
      </p:sp>
      <p:sp>
        <p:nvSpPr>
          <p:cNvPr id="45" name="Text 43"/>
          <p:cNvSpPr/>
          <p:nvPr/>
        </p:nvSpPr>
        <p:spPr>
          <a:xfrm>
            <a:off x="512064" y="4114800"/>
            <a:ext cx="3849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Even one extra job per week from better follow-up pays for the system many times over.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4709160" y="3822192"/>
            <a:ext cx="4069080" cy="694944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4709160" y="3822192"/>
            <a:ext cx="54864" cy="694944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855464" y="3867912"/>
            <a:ext cx="384962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Frustrated with your Google reviews</a:t>
            </a:r>
            <a:endParaRPr lang="en-US" sz="950" dirty="0"/>
          </a:p>
        </p:txBody>
      </p:sp>
      <p:sp>
        <p:nvSpPr>
          <p:cNvPr id="49" name="Text 47"/>
          <p:cNvSpPr/>
          <p:nvPr/>
        </p:nvSpPr>
        <p:spPr>
          <a:xfrm>
            <a:off x="4855464" y="4114800"/>
            <a:ext cx="3849624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you do great work but your online presence doesn't show it, review automation changes everything.</a:t>
            </a:r>
            <a:endParaRPr lang="en-US" sz="800" dirty="0"/>
          </a:p>
        </p:txBody>
      </p:sp>
      <p:sp>
        <p:nvSpPr>
          <p:cNvPr id="50" name="Shape 4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53" name="Text 51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13 of 18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PRICING &amp; PACKAGES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packages. One system. Pick your level.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65760" y="1353312"/>
            <a:ext cx="2572512" cy="3383280"/>
          </a:xfrm>
          <a:prstGeom prst="rect">
            <a:avLst/>
          </a:prstGeom>
          <a:solidFill>
            <a:srgbClr val="1C2026"/>
          </a:solidFill>
          <a:ln w="6350">
            <a:solidFill>
              <a:srgbClr val="3D9EF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1011936" y="1188720"/>
            <a:ext cx="1280160" cy="256032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011936" y="11887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80" kern="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STARTED</a:t>
            </a:r>
            <a:endParaRPr lang="en-US" sz="750" dirty="0"/>
          </a:p>
        </p:txBody>
      </p:sp>
      <p:sp>
        <p:nvSpPr>
          <p:cNvPr id="12" name="Text 10"/>
          <p:cNvSpPr/>
          <p:nvPr/>
        </p:nvSpPr>
        <p:spPr>
          <a:xfrm>
            <a:off x="512064" y="1481328"/>
            <a:ext cx="2316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512064" y="1883664"/>
            <a:ext cx="231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$2,997</a:t>
            </a:r>
            <a:endParaRPr lang="en-US" sz="2200" dirty="0"/>
          </a:p>
        </p:txBody>
      </p:sp>
      <p:sp>
        <p:nvSpPr>
          <p:cNvPr id="14" name="Text 12"/>
          <p:cNvSpPr/>
          <p:nvPr/>
        </p:nvSpPr>
        <p:spPr>
          <a:xfrm>
            <a:off x="512064" y="2249424"/>
            <a:ext cx="231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one-time setup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512064" y="2468880"/>
            <a:ext cx="2316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$497/mo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12064" y="2816352"/>
            <a:ext cx="2279904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512064" y="2926080"/>
            <a:ext cx="128016" cy="12801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13232" y="2898648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Speed-to-Lead Automation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512064" y="3218688"/>
            <a:ext cx="128016" cy="12801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713232" y="3191256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5-Touch Follow-Up Sequence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512064" y="3511296"/>
            <a:ext cx="128016" cy="12801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713232" y="3483864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Basic CRM &amp; Pipeline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512064" y="3803904"/>
            <a:ext cx="128016" cy="12801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13232" y="3776472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Request Automation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512064" y="4096512"/>
            <a:ext cx="128016" cy="12801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713232" y="4069080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 + SMS Channels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048000" y="1170432"/>
            <a:ext cx="2572512" cy="3657600"/>
          </a:xfrm>
          <a:prstGeom prst="rect">
            <a:avLst/>
          </a:prstGeom>
          <a:solidFill>
            <a:srgbClr val="1C2026"/>
          </a:solidFill>
          <a:ln w="19050">
            <a:solidFill>
              <a:srgbClr val="00E5A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694176" y="1005840"/>
            <a:ext cx="1280160" cy="25603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3694176" y="100584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80" kern="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POPULAR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194304" y="1298448"/>
            <a:ext cx="2316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Growth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3194304" y="1700784"/>
            <a:ext cx="231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$4,997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3194304" y="2066544"/>
            <a:ext cx="231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one-time setup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3194304" y="2286000"/>
            <a:ext cx="2316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$597/mo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3194304" y="2633472"/>
            <a:ext cx="2279904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194304" y="2743200"/>
            <a:ext cx="128016" cy="12801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395472" y="2715768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Core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3194304" y="3035808"/>
            <a:ext cx="128016" cy="12801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3395472" y="3008376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9-Touch Follow-Up Sequence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3194304" y="3328416"/>
            <a:ext cx="128016" cy="12801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395472" y="3300984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Advanced CRM + Rep Assignment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3194304" y="3621024"/>
            <a:ext cx="128016" cy="12801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3395472" y="3593592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Dashboard</a:t>
            </a:r>
            <a:endParaRPr lang="en-US" sz="850" dirty="0"/>
          </a:p>
        </p:txBody>
      </p:sp>
      <p:sp>
        <p:nvSpPr>
          <p:cNvPr id="43" name="Shape 41"/>
          <p:cNvSpPr/>
          <p:nvPr/>
        </p:nvSpPr>
        <p:spPr>
          <a:xfrm>
            <a:off x="3194304" y="3913632"/>
            <a:ext cx="128016" cy="12801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95472" y="3886200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Ringless Voicemail Drops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3194304" y="4206240"/>
            <a:ext cx="128016" cy="12801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3395472" y="4178808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Dedicated Account Manager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5730240" y="1353312"/>
            <a:ext cx="2572512" cy="3383280"/>
          </a:xfrm>
          <a:prstGeom prst="rect">
            <a:avLst/>
          </a:prstGeom>
          <a:solidFill>
            <a:srgbClr val="1C2026"/>
          </a:solidFill>
          <a:ln w="6350">
            <a:solidFill>
              <a:srgbClr val="A855F7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48" name="Shape 46"/>
          <p:cNvSpPr/>
          <p:nvPr/>
        </p:nvSpPr>
        <p:spPr>
          <a:xfrm>
            <a:off x="6376416" y="1188720"/>
            <a:ext cx="1280160" cy="256032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6376416" y="1188720"/>
            <a:ext cx="12801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80" kern="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PREMIUM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5876544" y="1481328"/>
            <a:ext cx="23164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Concierge</a:t>
            </a:r>
            <a:endParaRPr lang="en-US" sz="2000" dirty="0"/>
          </a:p>
        </p:txBody>
      </p:sp>
      <p:sp>
        <p:nvSpPr>
          <p:cNvPr id="51" name="Text 49"/>
          <p:cNvSpPr/>
          <p:nvPr/>
        </p:nvSpPr>
        <p:spPr>
          <a:xfrm>
            <a:off x="5876544" y="1883664"/>
            <a:ext cx="23164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$5,997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5876544" y="2249424"/>
            <a:ext cx="23164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one-time setup</a:t>
            </a:r>
            <a:endParaRPr lang="en-US" sz="800" dirty="0"/>
          </a:p>
        </p:txBody>
      </p:sp>
      <p:sp>
        <p:nvSpPr>
          <p:cNvPr id="53" name="Text 51"/>
          <p:cNvSpPr/>
          <p:nvPr/>
        </p:nvSpPr>
        <p:spPr>
          <a:xfrm>
            <a:off x="5876544" y="2468880"/>
            <a:ext cx="23164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$697/mo</a:t>
            </a:r>
            <a:endParaRPr lang="en-US" sz="1300" dirty="0"/>
          </a:p>
        </p:txBody>
      </p:sp>
      <p:sp>
        <p:nvSpPr>
          <p:cNvPr id="54" name="Shape 52"/>
          <p:cNvSpPr/>
          <p:nvPr/>
        </p:nvSpPr>
        <p:spPr>
          <a:xfrm>
            <a:off x="5876544" y="2816352"/>
            <a:ext cx="2279904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5" name="Shape 53"/>
          <p:cNvSpPr/>
          <p:nvPr/>
        </p:nvSpPr>
        <p:spPr>
          <a:xfrm>
            <a:off x="5876544" y="2926080"/>
            <a:ext cx="128016" cy="12801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077712" y="2898648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in Growth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5876544" y="3218688"/>
            <a:ext cx="128016" cy="12801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077712" y="3191256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White-Glove Setup &amp; Migration</a:t>
            </a:r>
            <a:endParaRPr lang="en-US" sz="850" dirty="0"/>
          </a:p>
        </p:txBody>
      </p:sp>
      <p:sp>
        <p:nvSpPr>
          <p:cNvPr id="59" name="Shape 57"/>
          <p:cNvSpPr/>
          <p:nvPr/>
        </p:nvSpPr>
        <p:spPr>
          <a:xfrm>
            <a:off x="5876544" y="3511296"/>
            <a:ext cx="128016" cy="12801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077712" y="3483864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 Script Writing</a:t>
            </a:r>
            <a:endParaRPr lang="en-US" sz="850" dirty="0"/>
          </a:p>
        </p:txBody>
      </p:sp>
      <p:sp>
        <p:nvSpPr>
          <p:cNvPr id="61" name="Shape 59"/>
          <p:cNvSpPr/>
          <p:nvPr/>
        </p:nvSpPr>
        <p:spPr>
          <a:xfrm>
            <a:off x="5876544" y="3803904"/>
            <a:ext cx="128016" cy="12801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6077712" y="3776472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Priority Support (&lt;4hr response)</a:t>
            </a:r>
            <a:endParaRPr lang="en-US" sz="850" dirty="0"/>
          </a:p>
        </p:txBody>
      </p:sp>
      <p:sp>
        <p:nvSpPr>
          <p:cNvPr id="63" name="Shape 61"/>
          <p:cNvSpPr/>
          <p:nvPr/>
        </p:nvSpPr>
        <p:spPr>
          <a:xfrm>
            <a:off x="5876544" y="4096512"/>
            <a:ext cx="128016" cy="12801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64" name="Text 62"/>
          <p:cNvSpPr/>
          <p:nvPr/>
        </p:nvSpPr>
        <p:spPr>
          <a:xfrm>
            <a:off x="6077712" y="4069080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Bi-Weekly Strategy Calls</a:t>
            </a:r>
            <a:endParaRPr lang="en-US" sz="850" dirty="0"/>
          </a:p>
        </p:txBody>
      </p:sp>
      <p:sp>
        <p:nvSpPr>
          <p:cNvPr id="65" name="Shape 63"/>
          <p:cNvSpPr/>
          <p:nvPr/>
        </p:nvSpPr>
        <p:spPr>
          <a:xfrm>
            <a:off x="5876544" y="4389120"/>
            <a:ext cx="128016" cy="12801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6077712" y="4361688"/>
            <a:ext cx="218846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Guarantee</a:t>
            </a:r>
            <a:endParaRPr lang="en-US" sz="850" dirty="0"/>
          </a:p>
        </p:txBody>
      </p:sp>
      <p:sp>
        <p:nvSpPr>
          <p:cNvPr id="67" name="Shape 65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70" name="Text 68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14 of 18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0" y="457200"/>
            <a:ext cx="4572000" cy="4572000"/>
          </a:xfrm>
          <a:prstGeom prst="oval">
            <a:avLst/>
          </a:prstGeom>
          <a:solidFill>
            <a:srgbClr val="071510">
              <a:alpha val="80000"/>
            </a:srgbClr>
          </a:solidFill>
          <a:ln w="12700">
            <a:solidFill>
              <a:srgbClr val="0715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ROI MATH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658368"/>
            <a:ext cx="6858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This pays for itself. Here's the math.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13385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Based on real averages across Orbintra clients in home-service trades.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65760" y="1517904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STARTING POINT (YOUR NUMBERS)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365760" y="1792224"/>
            <a:ext cx="402336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5488" y="1792224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 Inbound Leads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834640" y="1792224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 leads/mo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365760" y="2212848"/>
            <a:ext cx="402336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75488" y="2212848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Close Rate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2834640" y="2212848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365760" y="2633472"/>
            <a:ext cx="402336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5488" y="2633472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Average Job Value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834640" y="2633472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$2,500</a:t>
            </a:r>
            <a:endParaRPr lang="en-US" sz="900" dirty="0"/>
          </a:p>
        </p:txBody>
      </p:sp>
      <p:sp>
        <p:nvSpPr>
          <p:cNvPr id="21" name="Shape 19"/>
          <p:cNvSpPr/>
          <p:nvPr/>
        </p:nvSpPr>
        <p:spPr>
          <a:xfrm>
            <a:off x="365760" y="3054096"/>
            <a:ext cx="402336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475488" y="3054096"/>
            <a:ext cx="23774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Current Monthly Revenue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834640" y="3054096"/>
            <a:ext cx="1463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$35,000/mo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754880" y="1517904"/>
            <a:ext cx="41148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 ORBINTRA (PROJECTED MONTH 2)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4754880" y="1792224"/>
            <a:ext cx="411480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64608" y="1792224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 Improves To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7589520" y="1792224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53%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4754880" y="2212848"/>
            <a:ext cx="411480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64608" y="221284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Additional Closes/Month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7589520" y="2212848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+7 jobs/mo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754880" y="2633472"/>
            <a:ext cx="411480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64608" y="2633472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Added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7589520" y="2633472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+$17,500/mo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4754880" y="3054096"/>
            <a:ext cx="4114800" cy="3474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864608" y="3054096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Monthly Cost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7589520" y="3054096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-$597/mo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754880" y="3474720"/>
            <a:ext cx="4114800" cy="347472"/>
          </a:xfrm>
          <a:prstGeom prst="rect">
            <a:avLst/>
          </a:prstGeom>
          <a:solidFill>
            <a:srgbClr val="07151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64608" y="347472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Net Monthly Gain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7589520" y="3474720"/>
            <a:ext cx="11887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+$16,903/mo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365760" y="3749040"/>
            <a:ext cx="8503920" cy="603504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5000"/>
              </a:srgbClr>
            </a:outerShdw>
          </a:effectLst>
        </p:spPr>
      </p:sp>
      <p:sp>
        <p:nvSpPr>
          <p:cNvPr id="41" name="Text 39"/>
          <p:cNvSpPr/>
          <p:nvPr/>
        </p:nvSpPr>
        <p:spPr>
          <a:xfrm>
            <a:off x="512064" y="3749040"/>
            <a:ext cx="201168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PAYBACK PERIOD: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2286000" y="3749040"/>
            <a:ext cx="32918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cost of $4,997 recovered in</a:t>
            </a:r>
            <a:endParaRPr lang="en-US" sz="1100" dirty="0"/>
          </a:p>
        </p:txBody>
      </p:sp>
      <p:sp>
        <p:nvSpPr>
          <p:cNvPr id="43" name="Text 41"/>
          <p:cNvSpPr/>
          <p:nvPr/>
        </p:nvSpPr>
        <p:spPr>
          <a:xfrm>
            <a:off x="5577840" y="3749040"/>
            <a:ext cx="146304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 9 days</a:t>
            </a:r>
            <a:endParaRPr lang="en-US" sz="1800" dirty="0"/>
          </a:p>
        </p:txBody>
      </p:sp>
      <p:sp>
        <p:nvSpPr>
          <p:cNvPr id="44" name="Text 42"/>
          <p:cNvSpPr/>
          <p:nvPr/>
        </p:nvSpPr>
        <p:spPr>
          <a:xfrm>
            <a:off x="6949440" y="3749040"/>
            <a:ext cx="164592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at average results.</a:t>
            </a:r>
            <a:endParaRPr lang="en-US" sz="1100" dirty="0"/>
          </a:p>
        </p:txBody>
      </p:sp>
      <p:sp>
        <p:nvSpPr>
          <p:cNvPr id="45" name="Shape 4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48" name="Text 46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15 of 18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3D9EFF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COMMON QUESTIONS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Questions we hear on every demo call.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65760" y="1170432"/>
            <a:ext cx="4069080" cy="10789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1170432"/>
            <a:ext cx="406908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93776" y="1243584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"I've tried systems before and they never work."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493776" y="1572768"/>
            <a:ext cx="3813048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3776" y="1645920"/>
            <a:ext cx="3831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systems are built for sales teams, not contractors. Orbintra is built specifically for field-based businesses — the scripts, workflows, and integrations are pre-configured for your trade.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709160" y="1170432"/>
            <a:ext cx="4069080" cy="10789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09160" y="1170432"/>
            <a:ext cx="406908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37176" y="1243584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"My guys don't use software."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4837176" y="1572768"/>
            <a:ext cx="3813048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837176" y="1645920"/>
            <a:ext cx="3831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team doesn't need to. The automations run in the background — no input needed unless someone replies to a lead. The mobile app is optional, not required.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365760" y="2377440"/>
            <a:ext cx="4069080" cy="10789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65760" y="2377440"/>
            <a:ext cx="406908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93776" y="2450592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 don't have time to set this up."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93776" y="2779776"/>
            <a:ext cx="3813048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93776" y="2852928"/>
            <a:ext cx="3831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have to. Our team builds your entire system in 3-5 days. You just do a 30-minute kickoff call and a 30-minute training. That's all.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4709160" y="2377440"/>
            <a:ext cx="4069080" cy="10789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09160" y="2377440"/>
            <a:ext cx="406908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37176" y="2450592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"What if I don't get enough leads to make it worth it?"</a:t>
            </a:r>
            <a:endParaRPr lang="en-US" sz="900" dirty="0"/>
          </a:p>
        </p:txBody>
      </p:sp>
      <p:sp>
        <p:nvSpPr>
          <p:cNvPr id="27" name="Shape 25"/>
          <p:cNvSpPr/>
          <p:nvPr/>
        </p:nvSpPr>
        <p:spPr>
          <a:xfrm>
            <a:off x="4837176" y="2779776"/>
            <a:ext cx="3813048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37176" y="2852928"/>
            <a:ext cx="3831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review automation and Google Business profile optimization alone can increase inbound leads 40-80% in 90 days, even if you start from zero.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365760" y="3584448"/>
            <a:ext cx="4069080" cy="10789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65760" y="3584448"/>
            <a:ext cx="4069080" cy="365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93776" y="3657600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"Is this just a CRM? I already have one."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493776" y="3986784"/>
            <a:ext cx="3813048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93776" y="4059936"/>
            <a:ext cx="3831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not just a CRM. The CRM is one of five engines. The automation, speed-to-lead, reviews, and revenue dashboard are what drive ROI — most CRMs don't touch those.</a:t>
            </a:r>
            <a:endParaRPr lang="en-US" sz="850" dirty="0"/>
          </a:p>
        </p:txBody>
      </p:sp>
      <p:sp>
        <p:nvSpPr>
          <p:cNvPr id="34" name="Shape 32"/>
          <p:cNvSpPr/>
          <p:nvPr/>
        </p:nvSpPr>
        <p:spPr>
          <a:xfrm>
            <a:off x="4709160" y="3584448"/>
            <a:ext cx="4069080" cy="10789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709160" y="3584448"/>
            <a:ext cx="406908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37176" y="3657600"/>
            <a:ext cx="383133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b="1" i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"What does it cost monthly after setup?"</a:t>
            </a:r>
            <a:endParaRPr lang="en-US" sz="900" dirty="0"/>
          </a:p>
        </p:txBody>
      </p:sp>
      <p:sp>
        <p:nvSpPr>
          <p:cNvPr id="37" name="Shape 35"/>
          <p:cNvSpPr/>
          <p:nvPr/>
        </p:nvSpPr>
        <p:spPr>
          <a:xfrm>
            <a:off x="4837176" y="3986784"/>
            <a:ext cx="3813048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37176" y="4059936"/>
            <a:ext cx="3831336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 is $497/mo, Growth is $597/mo, Concierge is $697/mo. Most clients see that covered by a single recovered lead in the first week.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16 of 18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0" y="1828800"/>
            <a:ext cx="5486400" cy="5486400"/>
          </a:xfrm>
          <a:prstGeom prst="oval">
            <a:avLst/>
          </a:prstGeom>
          <a:solidFill>
            <a:srgbClr val="071510">
              <a:alpha val="80000"/>
            </a:srgbClr>
          </a:solidFill>
          <a:ln w="12700">
            <a:solidFill>
              <a:srgbClr val="0715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 STEPS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 to plug in the system?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365760" y="1152144"/>
            <a:ext cx="68580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Here's exactly what happens from here.</a:t>
            </a:r>
            <a:endParaRPr lang="en-US" sz="1050" dirty="0"/>
          </a:p>
        </p:txBody>
      </p:sp>
      <p:sp>
        <p:nvSpPr>
          <p:cNvPr id="11" name="Shape 9"/>
          <p:cNvSpPr/>
          <p:nvPr/>
        </p:nvSpPr>
        <p:spPr>
          <a:xfrm>
            <a:off x="365760" y="1572768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65760" y="1572768"/>
            <a:ext cx="416052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75488" y="1682496"/>
            <a:ext cx="329184" cy="329184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" y="168249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896112" y="1682496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Choose Your Package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493776" y="2048256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Core, Growth, or Concierge — we'll help you pick the right fit based on your revenue and goals.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365760" y="2651760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65760" y="2651760"/>
            <a:ext cx="416052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75488" y="2761488"/>
            <a:ext cx="329184" cy="329184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75488" y="27614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896112" y="2761488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Checkout + Deposit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93776" y="3127248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Secure checkout at orbintra.com. Setup fee collected at signup. Monthly plan starts on go-live day.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4754880" y="1572768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54880" y="1572768"/>
            <a:ext cx="416052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864608" y="1682496"/>
            <a:ext cx="329184" cy="329184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64608" y="168249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5285232" y="1682496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Kickoff Call Scheduled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82896" y="2048256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Within 24 hours of payment, your onboarding team reaches out to schedule your 30-minute kickoff call.</a:t>
            </a:r>
            <a:endParaRPr lang="en-US" sz="850" dirty="0"/>
          </a:p>
        </p:txBody>
      </p:sp>
      <p:sp>
        <p:nvSpPr>
          <p:cNvPr id="29" name="Shape 27"/>
          <p:cNvSpPr/>
          <p:nvPr/>
        </p:nvSpPr>
        <p:spPr>
          <a:xfrm>
            <a:off x="4754880" y="2651760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754880" y="2651760"/>
            <a:ext cx="416052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4864608" y="2761488"/>
            <a:ext cx="329184" cy="329184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64608" y="276148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285232" y="2761488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Build — You Review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82896" y="3127248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days of build time. You review scripts and workflows before launch. Nothing goes live without your approval.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365760" y="3840480"/>
            <a:ext cx="8503920" cy="56692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Text 34"/>
          <p:cNvSpPr/>
          <p:nvPr/>
        </p:nvSpPr>
        <p:spPr>
          <a:xfrm>
            <a:off x="365760" y="3840480"/>
            <a:ext cx="850392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today at </a:t>
            </a:r>
            <a:pPr algn="ctr"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orbintra.com</a:t>
            </a:r>
            <a:pPr algn="ctr" indent="0" marL="0">
              <a:buNone/>
            </a:pPr>
            <a:r>
              <a:rPr lang="en-US" sz="1300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  ·  Questions?  </a:t>
            </a:r>
            <a:pPr algn="ctr"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hello@orbintra.com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17 of 18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286000" y="457200"/>
            <a:ext cx="6400800" cy="6400800"/>
          </a:xfrm>
          <a:prstGeom prst="oval">
            <a:avLst/>
          </a:prstGeom>
          <a:solidFill>
            <a:srgbClr val="071510">
              <a:alpha val="75000"/>
            </a:srgbClr>
          </a:solidFill>
          <a:ln w="12700">
            <a:solidFill>
              <a:srgbClr val="0715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201168"/>
            <a:ext cx="502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640080" y="201168"/>
            <a:ext cx="6400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228600" y="1444752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Let's build your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228600" y="2139696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business system.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228600" y="2999232"/>
            <a:ext cx="7315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orbintra.com  ·  hello@orbintra.com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228600" y="3657600"/>
            <a:ext cx="2011680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228600" y="3657600"/>
            <a:ext cx="201168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28600" y="373075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+$47K/mo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228600" y="415137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REVENUE ADDED</a:t>
            </a:r>
            <a:endParaRPr lang="en-US" sz="650" dirty="0"/>
          </a:p>
        </p:txBody>
      </p:sp>
      <p:sp>
        <p:nvSpPr>
          <p:cNvPr id="13" name="Shape 11"/>
          <p:cNvSpPr/>
          <p:nvPr/>
        </p:nvSpPr>
        <p:spPr>
          <a:xfrm>
            <a:off x="2441448" y="3657600"/>
            <a:ext cx="2011680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441448" y="3657600"/>
            <a:ext cx="201168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441448" y="373075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35%→61%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2441448" y="415137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 LIFT</a:t>
            </a:r>
            <a:endParaRPr lang="en-US" sz="650" dirty="0"/>
          </a:p>
        </p:txBody>
      </p:sp>
      <p:sp>
        <p:nvSpPr>
          <p:cNvPr id="17" name="Shape 15"/>
          <p:cNvSpPr/>
          <p:nvPr/>
        </p:nvSpPr>
        <p:spPr>
          <a:xfrm>
            <a:off x="4654296" y="3657600"/>
            <a:ext cx="2011680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54296" y="3657600"/>
            <a:ext cx="201168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654296" y="373075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&lt;60 sec</a:t>
            </a:r>
            <a:endParaRPr lang="en-US" sz="1700" dirty="0"/>
          </a:p>
        </p:txBody>
      </p:sp>
      <p:sp>
        <p:nvSpPr>
          <p:cNvPr id="20" name="Text 18"/>
          <p:cNvSpPr/>
          <p:nvPr/>
        </p:nvSpPr>
        <p:spPr>
          <a:xfrm>
            <a:off x="4654296" y="415137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TO LEAD</a:t>
            </a:r>
            <a:endParaRPr lang="en-US" sz="650" dirty="0"/>
          </a:p>
        </p:txBody>
      </p:sp>
      <p:sp>
        <p:nvSpPr>
          <p:cNvPr id="21" name="Shape 19"/>
          <p:cNvSpPr/>
          <p:nvPr/>
        </p:nvSpPr>
        <p:spPr>
          <a:xfrm>
            <a:off x="6867144" y="3657600"/>
            <a:ext cx="2011680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6867144" y="3657600"/>
            <a:ext cx="201168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867144" y="3730752"/>
            <a:ext cx="20116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7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days</a:t>
            </a:r>
            <a:endParaRPr lang="en-US" sz="1700" dirty="0"/>
          </a:p>
        </p:txBody>
      </p:sp>
      <p:sp>
        <p:nvSpPr>
          <p:cNvPr id="24" name="Text 22"/>
          <p:cNvSpPr/>
          <p:nvPr/>
        </p:nvSpPr>
        <p:spPr>
          <a:xfrm>
            <a:off x="6867144" y="4151376"/>
            <a:ext cx="20116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SETUP TIME</a:t>
            </a:r>
            <a:endParaRPr lang="en-US" sz="650" dirty="0"/>
          </a:p>
        </p:txBody>
      </p:sp>
      <p:sp>
        <p:nvSpPr>
          <p:cNvPr id="25" name="Shape 2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· orbintra.com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FF5C5C"/>
          </a:solidFill>
          <a:ln w="12700">
            <a:solidFill>
              <a:srgbClr val="FF5C5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FF5C5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Sound familiar?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365760" y="1152144"/>
            <a:ext cx="713232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Most contractors lose revenue they've already earned — to broken systems.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5760" y="1609344"/>
            <a:ext cx="4160520" cy="131673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65760" y="1609344"/>
            <a:ext cx="4160520" cy="36576"/>
          </a:xfrm>
          <a:prstGeom prst="rect">
            <a:avLst/>
          </a:prstGeom>
          <a:solidFill>
            <a:srgbClr val="FF5C5C"/>
          </a:solidFill>
          <a:ln w="12700">
            <a:solidFill>
              <a:srgbClr val="FF5C5C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" y="1700784"/>
            <a:ext cx="39044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Slow Lead Response</a:t>
            </a:r>
            <a:endParaRPr lang="en-US" sz="1050" dirty="0"/>
          </a:p>
        </p:txBody>
      </p:sp>
      <p:sp>
        <p:nvSpPr>
          <p:cNvPr id="13" name="Text 11"/>
          <p:cNvSpPr/>
          <p:nvPr/>
        </p:nvSpPr>
        <p:spPr>
          <a:xfrm>
            <a:off x="512064" y="2066544"/>
            <a:ext cx="3904488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get a lead, miss the call, leave a voicemail — and never hear back. The first contractor to respond wins the job.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709160" y="1609344"/>
            <a:ext cx="4160520" cy="131673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709160" y="1609344"/>
            <a:ext cx="4160520" cy="365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55464" y="1700784"/>
            <a:ext cx="39044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Follow-Up System</a:t>
            </a:r>
            <a:endParaRPr lang="en-US" sz="1050" dirty="0"/>
          </a:p>
        </p:txBody>
      </p:sp>
      <p:sp>
        <p:nvSpPr>
          <p:cNvPr id="17" name="Text 15"/>
          <p:cNvSpPr/>
          <p:nvPr/>
        </p:nvSpPr>
        <p:spPr>
          <a:xfrm>
            <a:off x="4855464" y="2066544"/>
            <a:ext cx="3904488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follow up once or twice and give up. Meanwhile 80% of sales happen after the 5th contact. You leave money on the table every week.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65760" y="3054096"/>
            <a:ext cx="4160520" cy="131673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65760" y="3054096"/>
            <a:ext cx="416052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2064" y="3145536"/>
            <a:ext cx="39044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Weak Online Reputation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512064" y="3511296"/>
            <a:ext cx="3904488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 great work but your Google profile shows 12 reviews from 3 years ago. Prospects choose your competitor who has 94 reviews.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709160" y="3054096"/>
            <a:ext cx="4160520" cy="131673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4709160" y="3054096"/>
            <a:ext cx="416052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855464" y="3145536"/>
            <a:ext cx="390448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Flying Blind on Revenue</a:t>
            </a:r>
            <a:endParaRPr lang="en-US" sz="1050" dirty="0"/>
          </a:p>
        </p:txBody>
      </p:sp>
      <p:sp>
        <p:nvSpPr>
          <p:cNvPr id="25" name="Text 23"/>
          <p:cNvSpPr/>
          <p:nvPr/>
        </p:nvSpPr>
        <p:spPr>
          <a:xfrm>
            <a:off x="4855464" y="3511296"/>
            <a:ext cx="3904488" cy="7680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don't know which lead sources are working, which jobs are most profitable, or how much you'll make next month.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29" name="Text 27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2 of 18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IS ORBINTRA?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system. Five engines. Built for contractors.</a:t>
            </a:r>
            <a:endParaRPr lang="en-US" sz="2400" dirty="0"/>
          </a:p>
        </p:txBody>
      </p:sp>
      <p:sp>
        <p:nvSpPr>
          <p:cNvPr id="9" name="Shape 7"/>
          <p:cNvSpPr/>
          <p:nvPr/>
        </p:nvSpPr>
        <p:spPr>
          <a:xfrm>
            <a:off x="3794760" y="1371600"/>
            <a:ext cx="1572768" cy="1572768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5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794760" y="1371600"/>
            <a:ext cx="1572768" cy="15727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  <a:p>
            <a:pPr algn="ctr" indent="0" marL="0">
              <a:buNone/>
            </a:pPr>
            <a:r>
              <a:rPr lang="en-US" sz="13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463040" y="1005840"/>
            <a:ext cx="1335024" cy="658368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1463040" y="1005840"/>
            <a:ext cx="13350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Capture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400800" y="1005840"/>
            <a:ext cx="1335024" cy="658368"/>
          </a:xfrm>
          <a:prstGeom prst="rect">
            <a:avLst/>
          </a:prstGeom>
          <a:solidFill>
            <a:srgbClr val="20262E"/>
          </a:solidFill>
          <a:ln w="12700">
            <a:solidFill>
              <a:srgbClr val="3D9EF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6400800" y="1005840"/>
            <a:ext cx="13350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6766560" y="2743200"/>
            <a:ext cx="1335024" cy="658368"/>
          </a:xfrm>
          <a:prstGeom prst="rect">
            <a:avLst/>
          </a:prstGeom>
          <a:solidFill>
            <a:srgbClr val="20262E"/>
          </a:solidFill>
          <a:ln w="12700">
            <a:solidFill>
              <a:srgbClr val="F0B429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766560" y="2743200"/>
            <a:ext cx="13350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Automation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1005840" y="2743200"/>
            <a:ext cx="1335024" cy="658368"/>
          </a:xfrm>
          <a:prstGeom prst="rect">
            <a:avLst/>
          </a:prstGeom>
          <a:solidFill>
            <a:srgbClr val="20262E"/>
          </a:solidFill>
          <a:ln w="12700">
            <a:solidFill>
              <a:srgbClr val="A855F7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1005840" y="2743200"/>
            <a:ext cx="13350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 &amp;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3794760" y="4023360"/>
            <a:ext cx="1335024" cy="658368"/>
          </a:xfrm>
          <a:prstGeom prst="rect">
            <a:avLst/>
          </a:prstGeom>
          <a:solidFill>
            <a:srgbClr val="20262E"/>
          </a:solidFill>
          <a:ln w="12700">
            <a:solidFill>
              <a:srgbClr val="FF7B35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3794760" y="4023360"/>
            <a:ext cx="13350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</a:t>
            </a:r>
            <a:endParaRPr lang="en-US" sz="900" dirty="0"/>
          </a:p>
          <a:p>
            <a:pPr algn="ctr" indent="0" marL="0">
              <a:buNone/>
            </a:pPr>
            <a:r>
              <a:rPr lang="en-US" sz="9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Dashboard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65760" y="1261872"/>
            <a:ext cx="32004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is not a CRM. It's not a chatbot. It's not a lead-gen company.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65760" y="1627632"/>
            <a:ext cx="3200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It's the engine that runs behind your business — capturing leads, following up automatically, collecting reviews, and reporting your numbers — all while you're on the job site.</a:t>
            </a:r>
            <a:endParaRPr lang="en-US" sz="900" dirty="0"/>
          </a:p>
        </p:txBody>
      </p:sp>
      <p:sp>
        <p:nvSpPr>
          <p:cNvPr id="23" name="Shape 21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26" name="Text 24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3 of 18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5 CORE FEATURES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Everything your business needs. Nothing it doesn't.</a:t>
            </a:r>
            <a:endParaRPr lang="en-US" sz="2200" dirty="0"/>
          </a:p>
        </p:txBody>
      </p:sp>
      <p:sp>
        <p:nvSpPr>
          <p:cNvPr id="9" name="Shape 7"/>
          <p:cNvSpPr/>
          <p:nvPr/>
        </p:nvSpPr>
        <p:spPr>
          <a:xfrm>
            <a:off x="365760" y="1225296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365760" y="1225296"/>
            <a:ext cx="4160520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75488" y="1335024"/>
            <a:ext cx="329184" cy="329184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" y="133502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896112" y="1335024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Speed-to-Lead</a:t>
            </a:r>
            <a:endParaRPr lang="en-US" sz="1050" dirty="0"/>
          </a:p>
        </p:txBody>
      </p:sp>
      <p:sp>
        <p:nvSpPr>
          <p:cNvPr id="14" name="Text 12"/>
          <p:cNvSpPr/>
          <p:nvPr/>
        </p:nvSpPr>
        <p:spPr>
          <a:xfrm>
            <a:off x="493776" y="1700784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Respond to every inbound lead in under 60 seconds — automatically, via text and email — even when you're on the job site.</a:t>
            </a:r>
            <a:endParaRPr lang="en-US" sz="850" dirty="0"/>
          </a:p>
        </p:txBody>
      </p:sp>
      <p:sp>
        <p:nvSpPr>
          <p:cNvPr id="15" name="Shape 13"/>
          <p:cNvSpPr/>
          <p:nvPr/>
        </p:nvSpPr>
        <p:spPr>
          <a:xfrm>
            <a:off x="365760" y="2304288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365760" y="2304288"/>
            <a:ext cx="4160520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75488" y="2414016"/>
            <a:ext cx="329184" cy="329184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75488" y="24140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896112" y="2414016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 Automation</a:t>
            </a:r>
            <a:endParaRPr lang="en-US" sz="1050" dirty="0"/>
          </a:p>
        </p:txBody>
      </p:sp>
      <p:sp>
        <p:nvSpPr>
          <p:cNvPr id="20" name="Text 18"/>
          <p:cNvSpPr/>
          <p:nvPr/>
        </p:nvSpPr>
        <p:spPr>
          <a:xfrm>
            <a:off x="493776" y="2779776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9-touch automated sequence runs for every lead across SMS, email, and voicemail — without a single rep lifting a finger.</a:t>
            </a:r>
            <a:endParaRPr lang="en-US" sz="850" dirty="0"/>
          </a:p>
        </p:txBody>
      </p:sp>
      <p:sp>
        <p:nvSpPr>
          <p:cNvPr id="21" name="Shape 19"/>
          <p:cNvSpPr/>
          <p:nvPr/>
        </p:nvSpPr>
        <p:spPr>
          <a:xfrm>
            <a:off x="365760" y="3383280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365760" y="3383280"/>
            <a:ext cx="4160520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75488" y="3493008"/>
            <a:ext cx="329184" cy="329184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75488" y="3493008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896112" y="3493008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Collection</a:t>
            </a:r>
            <a:endParaRPr lang="en-US" sz="1050" dirty="0"/>
          </a:p>
        </p:txBody>
      </p:sp>
      <p:sp>
        <p:nvSpPr>
          <p:cNvPr id="26" name="Text 24"/>
          <p:cNvSpPr/>
          <p:nvPr/>
        </p:nvSpPr>
        <p:spPr>
          <a:xfrm>
            <a:off x="493776" y="3858768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every completed job, the system sends a review request automatically. Grow your Google profile on autopilot.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4709160" y="1225296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709160" y="1225296"/>
            <a:ext cx="4160520" cy="365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18888" y="1335024"/>
            <a:ext cx="329184" cy="329184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18888" y="1335024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239512" y="1335024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CRM &amp; Pipeline View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4837176" y="1700784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lead, conversation, and deal stage in one clean dashboard. Know exactly where every opportunity stands.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709160" y="2304288"/>
            <a:ext cx="4160520" cy="9509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709160" y="2304288"/>
            <a:ext cx="4160520" cy="365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18888" y="2414016"/>
            <a:ext cx="329184" cy="329184"/>
          </a:xfrm>
          <a:prstGeom prst="oval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18888" y="2414016"/>
            <a:ext cx="329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5239512" y="2414016"/>
            <a:ext cx="3538728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Dashboard</a:t>
            </a:r>
            <a:endParaRPr lang="en-US" sz="1050" dirty="0"/>
          </a:p>
        </p:txBody>
      </p:sp>
      <p:sp>
        <p:nvSpPr>
          <p:cNvPr id="38" name="Text 36"/>
          <p:cNvSpPr/>
          <p:nvPr/>
        </p:nvSpPr>
        <p:spPr>
          <a:xfrm>
            <a:off x="4837176" y="2779776"/>
            <a:ext cx="394106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revenue by source, close rate by rep, and pipeline value in real-time. Stop guessing — start knowing.</a:t>
            </a:r>
            <a:endParaRPr lang="en-US" sz="850" dirty="0"/>
          </a:p>
        </p:txBody>
      </p:sp>
      <p:sp>
        <p:nvSpPr>
          <p:cNvPr id="39" name="Shape 37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42" name="Text 40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4 of 18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858000" y="2286000"/>
            <a:ext cx="4572000" cy="4572000"/>
          </a:xfrm>
          <a:prstGeom prst="oval">
            <a:avLst/>
          </a:prstGeom>
          <a:solidFill>
            <a:srgbClr val="071510">
              <a:alpha val="80000"/>
            </a:srgbClr>
          </a:solidFill>
          <a:ln w="12700">
            <a:solidFill>
              <a:srgbClr val="07151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00E5A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1 — SPEED TO LEAD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lose a lead to slow response again.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243584"/>
            <a:ext cx="4114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IT WORKS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65760" y="1554480"/>
            <a:ext cx="274320" cy="274320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554480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749808" y="1536192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 submits a form, calls, or texts your business number.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75488" y="1828800"/>
            <a:ext cx="0" cy="402336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231136"/>
            <a:ext cx="274320" cy="274320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231136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749808" y="2212848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sends a personalized SMS and email within 60 seconds.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475488" y="2505456"/>
            <a:ext cx="0" cy="402336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2907792"/>
            <a:ext cx="274320" cy="274320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907792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749808" y="2889504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 no response, the 9-touch follow-up sequence kicks in automatically.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475488" y="3182112"/>
            <a:ext cx="0" cy="402336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65760" y="3584448"/>
            <a:ext cx="274320" cy="274320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3584448"/>
            <a:ext cx="274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749808" y="3566160"/>
            <a:ext cx="36576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 get notified the moment a lead responds — hot and ready to close.</a:t>
            </a:r>
            <a:endParaRPr lang="en-US" sz="900" dirty="0"/>
          </a:p>
        </p:txBody>
      </p:sp>
      <p:sp>
        <p:nvSpPr>
          <p:cNvPr id="26" name="Text 24"/>
          <p:cNvSpPr/>
          <p:nvPr/>
        </p:nvSpPr>
        <p:spPr>
          <a:xfrm>
            <a:off x="4846320" y="1243584"/>
            <a:ext cx="40233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BY THE NUMBERS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4846320" y="1536192"/>
            <a:ext cx="1828800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4846320" y="1536192"/>
            <a:ext cx="1828800" cy="4572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0" y="1627632"/>
            <a:ext cx="18288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&lt;60 sec</a:t>
            </a:r>
            <a:endParaRPr lang="en-US" sz="2200" dirty="0"/>
          </a:p>
        </p:txBody>
      </p:sp>
      <p:sp>
        <p:nvSpPr>
          <p:cNvPr id="30" name="Text 28"/>
          <p:cNvSpPr/>
          <p:nvPr/>
        </p:nvSpPr>
        <p:spPr>
          <a:xfrm>
            <a:off x="4846320" y="2062886"/>
            <a:ext cx="1828800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FIRST RESPONSE TIME</a:t>
            </a:r>
            <a:endParaRPr lang="en-US" sz="700" dirty="0"/>
          </a:p>
        </p:txBody>
      </p:sp>
      <p:sp>
        <p:nvSpPr>
          <p:cNvPr id="31" name="Shape 29"/>
          <p:cNvSpPr/>
          <p:nvPr/>
        </p:nvSpPr>
        <p:spPr>
          <a:xfrm>
            <a:off x="6784848" y="1536192"/>
            <a:ext cx="2084832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784848" y="1536192"/>
            <a:ext cx="2084832" cy="45720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784848" y="1627632"/>
            <a:ext cx="20848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78%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6784848" y="2062886"/>
            <a:ext cx="2084832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 REPLIED TO IN &lt;5 MIN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4846320" y="2468880"/>
            <a:ext cx="1828800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4846320" y="2468880"/>
            <a:ext cx="1828800" cy="4572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0" y="2560320"/>
            <a:ext cx="1828800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3.2x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4846320" y="2995574"/>
            <a:ext cx="1828800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MORE LIKELY TO CONNECT VS 1 HR</a:t>
            </a:r>
            <a:endParaRPr lang="en-US" sz="700" dirty="0"/>
          </a:p>
        </p:txBody>
      </p:sp>
      <p:sp>
        <p:nvSpPr>
          <p:cNvPr id="39" name="Shape 37"/>
          <p:cNvSpPr/>
          <p:nvPr/>
        </p:nvSpPr>
        <p:spPr>
          <a:xfrm>
            <a:off x="6784848" y="2468880"/>
            <a:ext cx="2084832" cy="822960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784848" y="2468880"/>
            <a:ext cx="2084832" cy="4572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784848" y="2560320"/>
            <a:ext cx="2084832" cy="4526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1</a:t>
            </a:r>
            <a:endParaRPr lang="en-US" sz="2200" dirty="0"/>
          </a:p>
        </p:txBody>
      </p:sp>
      <p:sp>
        <p:nvSpPr>
          <p:cNvPr id="42" name="Text 40"/>
          <p:cNvSpPr/>
          <p:nvPr/>
        </p:nvSpPr>
        <p:spPr>
          <a:xfrm>
            <a:off x="6784848" y="2995574"/>
            <a:ext cx="2084832" cy="2633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WHEN MOST JOBS ARE BOOKED</a:t>
            </a:r>
            <a:endParaRPr lang="en-US" sz="700" dirty="0"/>
          </a:p>
        </p:txBody>
      </p:sp>
      <p:sp>
        <p:nvSpPr>
          <p:cNvPr id="43" name="Text 41"/>
          <p:cNvSpPr/>
          <p:nvPr/>
        </p:nvSpPr>
        <p:spPr>
          <a:xfrm>
            <a:off x="4846320" y="3438144"/>
            <a:ext cx="4023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SPEED TO LEAD — INDUSTRY COMPARISON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4846320" y="3694176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6455664" y="3749040"/>
            <a:ext cx="1828800" cy="1645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455664" y="3749040"/>
            <a:ext cx="1737360" cy="16459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321040" y="36941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&lt;60 sec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4846320" y="4041648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Contractor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6455664" y="4096512"/>
            <a:ext cx="1828800" cy="1645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455664" y="4096512"/>
            <a:ext cx="512064" cy="164592"/>
          </a:xfrm>
          <a:prstGeom prst="rect">
            <a:avLst/>
          </a:prstGeom>
          <a:solidFill>
            <a:srgbClr val="FF5C5C"/>
          </a:solidFill>
          <a:ln w="12700">
            <a:solidFill>
              <a:srgbClr val="FF5C5C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321040" y="4041648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FF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4.2 hrs avg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4846320" y="4389120"/>
            <a:ext cx="157276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 System (Manual)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6455664" y="4443984"/>
            <a:ext cx="1828800" cy="16459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455664" y="4443984"/>
            <a:ext cx="182880" cy="164592"/>
          </a:xfrm>
          <a:prstGeom prst="rect">
            <a:avLst/>
          </a:prstGeom>
          <a:solidFill>
            <a:srgbClr val="888888"/>
          </a:solidFill>
          <a:ln w="12700">
            <a:solidFill>
              <a:srgbClr val="888888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321040" y="4389120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Never / 24h+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57" name="Shape 55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59" name="Text 57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5 of 18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1371600"/>
            <a:ext cx="4572000" cy="4572000"/>
          </a:xfrm>
          <a:prstGeom prst="oval">
            <a:avLst/>
          </a:prstGeom>
          <a:solidFill>
            <a:srgbClr val="06101A">
              <a:alpha val="80000"/>
            </a:srgbClr>
          </a:solidFill>
          <a:ln w="12700">
            <a:solidFill>
              <a:srgbClr val="06101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3D9EF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2 — FOLLOW-UP AUTOMATION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9-touch follow-up. Zero manual effort.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133856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 of sales happen after the 5th contact. Most contractors give up after 2.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83312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12" name="Shape 10"/>
          <p:cNvSpPr/>
          <p:nvPr/>
        </p:nvSpPr>
        <p:spPr>
          <a:xfrm>
            <a:off x="677672" y="1517904"/>
            <a:ext cx="310896" cy="31089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6576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T+0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61366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1366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</a:t>
            </a:r>
            <a:endParaRPr lang="en-US" sz="700" dirty="0"/>
          </a:p>
        </p:txBody>
      </p:sp>
      <p:sp>
        <p:nvSpPr>
          <p:cNvPr id="16" name="Text 14"/>
          <p:cNvSpPr/>
          <p:nvPr/>
        </p:nvSpPr>
        <p:spPr>
          <a:xfrm>
            <a:off x="27432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Instant first response</a:t>
            </a:r>
            <a:endParaRPr lang="en-US" sz="650" dirty="0"/>
          </a:p>
        </p:txBody>
      </p:sp>
      <p:sp>
        <p:nvSpPr>
          <p:cNvPr id="17" name="Shape 15"/>
          <p:cNvSpPr/>
          <p:nvPr/>
        </p:nvSpPr>
        <p:spPr>
          <a:xfrm>
            <a:off x="176784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18" name="Shape 16"/>
          <p:cNvSpPr/>
          <p:nvPr/>
        </p:nvSpPr>
        <p:spPr>
          <a:xfrm>
            <a:off x="1612392" y="1517904"/>
            <a:ext cx="310896" cy="31089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130048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T+5m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154838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54838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700" dirty="0"/>
          </a:p>
        </p:txBody>
      </p:sp>
      <p:sp>
        <p:nvSpPr>
          <p:cNvPr id="22" name="Text 20"/>
          <p:cNvSpPr/>
          <p:nvPr/>
        </p:nvSpPr>
        <p:spPr>
          <a:xfrm>
            <a:off x="120904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intro email</a:t>
            </a:r>
            <a:endParaRPr lang="en-US" sz="650" dirty="0"/>
          </a:p>
        </p:txBody>
      </p:sp>
      <p:sp>
        <p:nvSpPr>
          <p:cNvPr id="23" name="Shape 21"/>
          <p:cNvSpPr/>
          <p:nvPr/>
        </p:nvSpPr>
        <p:spPr>
          <a:xfrm>
            <a:off x="270256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2547112" y="1517904"/>
            <a:ext cx="310896" cy="31089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23520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T+1h</a:t>
            </a:r>
            <a:endParaRPr lang="en-US" sz="750" dirty="0"/>
          </a:p>
        </p:txBody>
      </p:sp>
      <p:sp>
        <p:nvSpPr>
          <p:cNvPr id="26" name="Shape 24"/>
          <p:cNvSpPr/>
          <p:nvPr/>
        </p:nvSpPr>
        <p:spPr>
          <a:xfrm>
            <a:off x="248310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248310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</a:t>
            </a:r>
            <a:endParaRPr lang="en-US" sz="700" dirty="0"/>
          </a:p>
        </p:txBody>
      </p:sp>
      <p:sp>
        <p:nvSpPr>
          <p:cNvPr id="28" name="Text 26"/>
          <p:cNvSpPr/>
          <p:nvPr/>
        </p:nvSpPr>
        <p:spPr>
          <a:xfrm>
            <a:off x="214376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Value follow-up text</a:t>
            </a:r>
            <a:endParaRPr lang="en-US" sz="650" dirty="0"/>
          </a:p>
        </p:txBody>
      </p:sp>
      <p:sp>
        <p:nvSpPr>
          <p:cNvPr id="29" name="Shape 27"/>
          <p:cNvSpPr/>
          <p:nvPr/>
        </p:nvSpPr>
        <p:spPr>
          <a:xfrm>
            <a:off x="363728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3481832" y="1517904"/>
            <a:ext cx="310896" cy="31089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16992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1</a:t>
            </a:r>
            <a:endParaRPr lang="en-US" sz="750" dirty="0"/>
          </a:p>
        </p:txBody>
      </p:sp>
      <p:sp>
        <p:nvSpPr>
          <p:cNvPr id="32" name="Shape 30"/>
          <p:cNvSpPr/>
          <p:nvPr/>
        </p:nvSpPr>
        <p:spPr>
          <a:xfrm>
            <a:off x="341782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341782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</a:t>
            </a:r>
            <a:endParaRPr lang="en-US" sz="700" dirty="0"/>
          </a:p>
        </p:txBody>
      </p:sp>
      <p:sp>
        <p:nvSpPr>
          <p:cNvPr id="34" name="Text 32"/>
          <p:cNvSpPr/>
          <p:nvPr/>
        </p:nvSpPr>
        <p:spPr>
          <a:xfrm>
            <a:off x="307848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Voicemail drop</a:t>
            </a:r>
            <a:endParaRPr lang="en-US" sz="650" dirty="0"/>
          </a:p>
        </p:txBody>
      </p:sp>
      <p:sp>
        <p:nvSpPr>
          <p:cNvPr id="35" name="Shape 33"/>
          <p:cNvSpPr/>
          <p:nvPr/>
        </p:nvSpPr>
        <p:spPr>
          <a:xfrm>
            <a:off x="457200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416552" y="1517904"/>
            <a:ext cx="310896" cy="310896"/>
          </a:xfrm>
          <a:prstGeom prst="oval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10464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2</a:t>
            </a:r>
            <a:endParaRPr lang="en-US" sz="750" dirty="0"/>
          </a:p>
        </p:txBody>
      </p:sp>
      <p:sp>
        <p:nvSpPr>
          <p:cNvPr id="38" name="Shape 36"/>
          <p:cNvSpPr/>
          <p:nvPr/>
        </p:nvSpPr>
        <p:spPr>
          <a:xfrm>
            <a:off x="435254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35254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</a:t>
            </a:r>
            <a:endParaRPr lang="en-US" sz="700" dirty="0"/>
          </a:p>
        </p:txBody>
      </p:sp>
      <p:sp>
        <p:nvSpPr>
          <p:cNvPr id="40" name="Text 38"/>
          <p:cNvSpPr/>
          <p:nvPr/>
        </p:nvSpPr>
        <p:spPr>
          <a:xfrm>
            <a:off x="401320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Social proof text</a:t>
            </a:r>
            <a:endParaRPr lang="en-US" sz="650" dirty="0"/>
          </a:p>
        </p:txBody>
      </p:sp>
      <p:sp>
        <p:nvSpPr>
          <p:cNvPr id="41" name="Shape 39"/>
          <p:cNvSpPr/>
          <p:nvPr/>
        </p:nvSpPr>
        <p:spPr>
          <a:xfrm>
            <a:off x="550672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5351272" y="1517904"/>
            <a:ext cx="310896" cy="310896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03936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3</a:t>
            </a:r>
            <a:endParaRPr lang="en-US" sz="750" dirty="0"/>
          </a:p>
        </p:txBody>
      </p:sp>
      <p:sp>
        <p:nvSpPr>
          <p:cNvPr id="44" name="Shape 42"/>
          <p:cNvSpPr/>
          <p:nvPr/>
        </p:nvSpPr>
        <p:spPr>
          <a:xfrm>
            <a:off x="528726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528726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700" dirty="0"/>
          </a:p>
        </p:txBody>
      </p:sp>
      <p:sp>
        <p:nvSpPr>
          <p:cNvPr id="46" name="Text 44"/>
          <p:cNvSpPr/>
          <p:nvPr/>
        </p:nvSpPr>
        <p:spPr>
          <a:xfrm>
            <a:off x="494792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email sequence</a:t>
            </a:r>
            <a:endParaRPr lang="en-US" sz="650" dirty="0"/>
          </a:p>
        </p:txBody>
      </p:sp>
      <p:sp>
        <p:nvSpPr>
          <p:cNvPr id="47" name="Shape 45"/>
          <p:cNvSpPr/>
          <p:nvPr/>
        </p:nvSpPr>
        <p:spPr>
          <a:xfrm>
            <a:off x="644144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48" name="Shape 46"/>
          <p:cNvSpPr/>
          <p:nvPr/>
        </p:nvSpPr>
        <p:spPr>
          <a:xfrm>
            <a:off x="6285992" y="1517904"/>
            <a:ext cx="310896" cy="310896"/>
          </a:xfrm>
          <a:prstGeom prst="oval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597408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5</a:t>
            </a:r>
            <a:endParaRPr lang="en-US" sz="750" dirty="0"/>
          </a:p>
        </p:txBody>
      </p:sp>
      <p:sp>
        <p:nvSpPr>
          <p:cNvPr id="50" name="Shape 48"/>
          <p:cNvSpPr/>
          <p:nvPr/>
        </p:nvSpPr>
        <p:spPr>
          <a:xfrm>
            <a:off x="622198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2198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</a:t>
            </a:r>
            <a:endParaRPr lang="en-US" sz="700" dirty="0"/>
          </a:p>
        </p:txBody>
      </p:sp>
      <p:sp>
        <p:nvSpPr>
          <p:cNvPr id="52" name="Text 50"/>
          <p:cNvSpPr/>
          <p:nvPr/>
        </p:nvSpPr>
        <p:spPr>
          <a:xfrm>
            <a:off x="588264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Last chance text</a:t>
            </a:r>
            <a:endParaRPr lang="en-US" sz="650" dirty="0"/>
          </a:p>
        </p:txBody>
      </p:sp>
      <p:sp>
        <p:nvSpPr>
          <p:cNvPr id="53" name="Shape 51"/>
          <p:cNvSpPr/>
          <p:nvPr/>
        </p:nvSpPr>
        <p:spPr>
          <a:xfrm>
            <a:off x="7376160" y="1591056"/>
            <a:ext cx="934720" cy="0"/>
          </a:xfrm>
          <a:prstGeom prst="line">
            <a:avLst/>
          </a:prstGeom>
          <a:noFill/>
          <a:ln w="9525">
            <a:solidFill>
              <a:srgbClr val="252A30"/>
            </a:solidFill>
            <a:prstDash val="dash"/>
          </a:ln>
        </p:spPr>
      </p:sp>
      <p:sp>
        <p:nvSpPr>
          <p:cNvPr id="54" name="Shape 52"/>
          <p:cNvSpPr/>
          <p:nvPr/>
        </p:nvSpPr>
        <p:spPr>
          <a:xfrm>
            <a:off x="7220712" y="1517904"/>
            <a:ext cx="310896" cy="310896"/>
          </a:xfrm>
          <a:prstGeom prst="oval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90880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7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715670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715670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VM</a:t>
            </a:r>
            <a:endParaRPr lang="en-US" sz="700" dirty="0"/>
          </a:p>
        </p:txBody>
      </p:sp>
      <p:sp>
        <p:nvSpPr>
          <p:cNvPr id="58" name="Text 56"/>
          <p:cNvSpPr/>
          <p:nvPr/>
        </p:nvSpPr>
        <p:spPr>
          <a:xfrm>
            <a:off x="681736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Final voicemail</a:t>
            </a:r>
            <a:endParaRPr lang="en-US" sz="650" dirty="0"/>
          </a:p>
        </p:txBody>
      </p:sp>
      <p:sp>
        <p:nvSpPr>
          <p:cNvPr id="59" name="Shape 57"/>
          <p:cNvSpPr/>
          <p:nvPr/>
        </p:nvSpPr>
        <p:spPr>
          <a:xfrm>
            <a:off x="8155432" y="1517904"/>
            <a:ext cx="310896" cy="310896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7843520" y="1243584"/>
            <a:ext cx="9347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Day 14</a:t>
            </a:r>
            <a:endParaRPr lang="en-US" sz="750" dirty="0"/>
          </a:p>
        </p:txBody>
      </p:sp>
      <p:sp>
        <p:nvSpPr>
          <p:cNvPr id="61" name="Shape 59"/>
          <p:cNvSpPr/>
          <p:nvPr/>
        </p:nvSpPr>
        <p:spPr>
          <a:xfrm>
            <a:off x="8091424" y="1883664"/>
            <a:ext cx="438912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8091424" y="1883664"/>
            <a:ext cx="438912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Email</a:t>
            </a:r>
            <a:endParaRPr lang="en-US" sz="700" dirty="0"/>
          </a:p>
        </p:txBody>
      </p:sp>
      <p:sp>
        <p:nvSpPr>
          <p:cNvPr id="63" name="Text 61"/>
          <p:cNvSpPr/>
          <p:nvPr/>
        </p:nvSpPr>
        <p:spPr>
          <a:xfrm>
            <a:off x="7752080" y="2139696"/>
            <a:ext cx="1117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6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Long-term nurture</a:t>
            </a:r>
            <a:endParaRPr lang="en-US" sz="650" dirty="0"/>
          </a:p>
        </p:txBody>
      </p:sp>
      <p:sp>
        <p:nvSpPr>
          <p:cNvPr id="64" name="Shape 62"/>
          <p:cNvSpPr/>
          <p:nvPr/>
        </p:nvSpPr>
        <p:spPr>
          <a:xfrm>
            <a:off x="365760" y="3236976"/>
            <a:ext cx="2560320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65" name="Shape 63"/>
          <p:cNvSpPr/>
          <p:nvPr/>
        </p:nvSpPr>
        <p:spPr>
          <a:xfrm>
            <a:off x="365760" y="3236976"/>
            <a:ext cx="2560320" cy="45720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66" name="Text 64"/>
          <p:cNvSpPr/>
          <p:nvPr/>
        </p:nvSpPr>
        <p:spPr>
          <a:xfrm>
            <a:off x="365760" y="3328416"/>
            <a:ext cx="2560320" cy="4425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Touches</a:t>
            </a:r>
            <a:endParaRPr lang="en-US" sz="2200" dirty="0"/>
          </a:p>
        </p:txBody>
      </p:sp>
      <p:sp>
        <p:nvSpPr>
          <p:cNvPr id="67" name="Text 65"/>
          <p:cNvSpPr/>
          <p:nvPr/>
        </p:nvSpPr>
        <p:spPr>
          <a:xfrm>
            <a:off x="365760" y="3751966"/>
            <a:ext cx="2560320" cy="2574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AUTOMATED PER LEAD</a:t>
            </a:r>
            <a:endParaRPr lang="en-US" sz="700" dirty="0"/>
          </a:p>
        </p:txBody>
      </p:sp>
      <p:sp>
        <p:nvSpPr>
          <p:cNvPr id="68" name="Shape 66"/>
          <p:cNvSpPr/>
          <p:nvPr/>
        </p:nvSpPr>
        <p:spPr>
          <a:xfrm>
            <a:off x="3035808" y="3236976"/>
            <a:ext cx="2560320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69" name="Shape 67"/>
          <p:cNvSpPr/>
          <p:nvPr/>
        </p:nvSpPr>
        <p:spPr>
          <a:xfrm>
            <a:off x="3035808" y="3236976"/>
            <a:ext cx="2560320" cy="4572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70" name="Text 68"/>
          <p:cNvSpPr/>
          <p:nvPr/>
        </p:nvSpPr>
        <p:spPr>
          <a:xfrm>
            <a:off x="3035808" y="3328416"/>
            <a:ext cx="2560320" cy="4425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28%</a:t>
            </a:r>
            <a:endParaRPr lang="en-US" sz="2200" dirty="0"/>
          </a:p>
        </p:txBody>
      </p:sp>
      <p:sp>
        <p:nvSpPr>
          <p:cNvPr id="71" name="Text 69"/>
          <p:cNvSpPr/>
          <p:nvPr/>
        </p:nvSpPr>
        <p:spPr>
          <a:xfrm>
            <a:off x="3035808" y="3751966"/>
            <a:ext cx="2560320" cy="2574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 CLOSED FROM TOUCH 3+</a:t>
            </a:r>
            <a:endParaRPr lang="en-US" sz="700" dirty="0"/>
          </a:p>
        </p:txBody>
      </p:sp>
      <p:sp>
        <p:nvSpPr>
          <p:cNvPr id="72" name="Shape 70"/>
          <p:cNvSpPr/>
          <p:nvPr/>
        </p:nvSpPr>
        <p:spPr>
          <a:xfrm>
            <a:off x="5705856" y="3236976"/>
            <a:ext cx="3163824" cy="804672"/>
          </a:xfrm>
          <a:prstGeom prst="rect">
            <a:avLst/>
          </a:prstGeom>
          <a:solidFill>
            <a:srgbClr val="1C2026"/>
          </a:solidFill>
          <a:ln w="12700">
            <a:solidFill>
              <a:srgbClr val="3D9EFF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73" name="Shape 71"/>
          <p:cNvSpPr/>
          <p:nvPr/>
        </p:nvSpPr>
        <p:spPr>
          <a:xfrm>
            <a:off x="5705856" y="3236976"/>
            <a:ext cx="3163824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74" name="Text 72"/>
          <p:cNvSpPr/>
          <p:nvPr/>
        </p:nvSpPr>
        <p:spPr>
          <a:xfrm>
            <a:off x="5797296" y="3291840"/>
            <a:ext cx="2980944" cy="6949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touch runs automatically — no rep needed, no reminder, no dropped balls. You get notified the second a lead replies.</a:t>
            </a:r>
            <a:endParaRPr lang="en-US" sz="850" dirty="0"/>
          </a:p>
        </p:txBody>
      </p:sp>
      <p:sp>
        <p:nvSpPr>
          <p:cNvPr id="75" name="Shape 73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76" name="Shape 74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78" name="Text 76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6 of 18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2743200"/>
            <a:ext cx="4572000" cy="4572000"/>
          </a:xfrm>
          <a:prstGeom prst="oval">
            <a:avLst/>
          </a:prstGeom>
          <a:solidFill>
            <a:srgbClr val="160E00">
              <a:alpha val="80000"/>
            </a:srgbClr>
          </a:solidFill>
          <a:ln w="12700">
            <a:solidFill>
              <a:srgbClr val="160E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F0B429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3 — REVIEW AUTOMATION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Turn every job into a 5-star review.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243584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THE REVIEW LOOP WORKS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65760" y="1536192"/>
            <a:ext cx="256032" cy="256032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65760" y="1536192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800" dirty="0"/>
          </a:p>
        </p:txBody>
      </p:sp>
      <p:sp>
        <p:nvSpPr>
          <p:cNvPr id="13" name="Text 11"/>
          <p:cNvSpPr/>
          <p:nvPr/>
        </p:nvSpPr>
        <p:spPr>
          <a:xfrm>
            <a:off x="713232" y="1517904"/>
            <a:ext cx="37673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Job marked complete in the Orbintra CRM.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475488" y="1792224"/>
            <a:ext cx="0" cy="347472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139696"/>
            <a:ext cx="256032" cy="256032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139696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713232" y="2121408"/>
            <a:ext cx="37673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System sends a review request via SMS automatically.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475488" y="2395728"/>
            <a:ext cx="0" cy="347472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2743200"/>
            <a:ext cx="256032" cy="256032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365760" y="2743200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713232" y="2724912"/>
            <a:ext cx="37673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Happy clients click one link — lands on your Google page.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475488" y="2999232"/>
            <a:ext cx="0" cy="347472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65760" y="3346704"/>
            <a:ext cx="256032" cy="256032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3346704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713232" y="3328416"/>
            <a:ext cx="37673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Unhappy clients go to a private feedback form — no public review.</a:t>
            </a:r>
            <a:endParaRPr lang="en-US" sz="850" dirty="0"/>
          </a:p>
        </p:txBody>
      </p:sp>
      <p:sp>
        <p:nvSpPr>
          <p:cNvPr id="26" name="Shape 24"/>
          <p:cNvSpPr/>
          <p:nvPr/>
        </p:nvSpPr>
        <p:spPr>
          <a:xfrm>
            <a:off x="475488" y="3602736"/>
            <a:ext cx="0" cy="347472"/>
          </a:xfrm>
          <a:prstGeom prst="line">
            <a:avLst/>
          </a:prstGeom>
          <a:noFill/>
          <a:ln w="9525">
            <a:solidFill>
              <a:srgbClr val="252A3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65760" y="3950208"/>
            <a:ext cx="256032" cy="256032"/>
          </a:xfrm>
          <a:prstGeom prst="oval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65760" y="3950208"/>
            <a:ext cx="2560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A0A0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29" name="Text 27"/>
          <p:cNvSpPr/>
          <p:nvPr/>
        </p:nvSpPr>
        <p:spPr>
          <a:xfrm>
            <a:off x="713232" y="3931920"/>
            <a:ext cx="376732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review shows up on Google within 24 hours.</a:t>
            </a:r>
            <a:endParaRPr lang="en-US" sz="850" dirty="0"/>
          </a:p>
        </p:txBody>
      </p:sp>
      <p:sp>
        <p:nvSpPr>
          <p:cNvPr id="30" name="Text 28"/>
          <p:cNvSpPr/>
          <p:nvPr/>
        </p:nvSpPr>
        <p:spPr>
          <a:xfrm>
            <a:off x="4846320" y="1243584"/>
            <a:ext cx="402336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REAL CLIENT RESULTS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846320" y="1517904"/>
            <a:ext cx="1828800" cy="786384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846320" y="1517904"/>
            <a:ext cx="1828800" cy="45720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46320" y="1609344"/>
            <a:ext cx="1828800" cy="432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8-12</a:t>
            </a:r>
            <a:endParaRPr lang="en-US" sz="2200" dirty="0"/>
          </a:p>
        </p:txBody>
      </p:sp>
      <p:sp>
        <p:nvSpPr>
          <p:cNvPr id="34" name="Text 32"/>
          <p:cNvSpPr/>
          <p:nvPr/>
        </p:nvSpPr>
        <p:spPr>
          <a:xfrm>
            <a:off x="4846320" y="2021190"/>
            <a:ext cx="1828800" cy="2516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REVIEWS / MONTH AVG</a:t>
            </a:r>
            <a:endParaRPr lang="en-US" sz="700" dirty="0"/>
          </a:p>
        </p:txBody>
      </p:sp>
      <p:sp>
        <p:nvSpPr>
          <p:cNvPr id="35" name="Shape 33"/>
          <p:cNvSpPr/>
          <p:nvPr/>
        </p:nvSpPr>
        <p:spPr>
          <a:xfrm>
            <a:off x="6784848" y="1517904"/>
            <a:ext cx="2084832" cy="786384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784848" y="1517904"/>
            <a:ext cx="2084832" cy="45720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784848" y="1609344"/>
            <a:ext cx="2084832" cy="43251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4.7</a:t>
            </a:r>
            <a:endParaRPr lang="en-US" sz="2200" dirty="0"/>
          </a:p>
        </p:txBody>
      </p:sp>
      <p:sp>
        <p:nvSpPr>
          <p:cNvPr id="38" name="Text 36"/>
          <p:cNvSpPr/>
          <p:nvPr/>
        </p:nvSpPr>
        <p:spPr>
          <a:xfrm>
            <a:off x="6784848" y="2021190"/>
            <a:ext cx="2084832" cy="25164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700" spc="3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GOOGLE RATING AFTER 90 DAYS</a:t>
            </a:r>
            <a:endParaRPr lang="en-US" sz="700" dirty="0"/>
          </a:p>
        </p:txBody>
      </p:sp>
      <p:sp>
        <p:nvSpPr>
          <p:cNvPr id="39" name="Shape 37"/>
          <p:cNvSpPr/>
          <p:nvPr/>
        </p:nvSpPr>
        <p:spPr>
          <a:xfrm>
            <a:off x="4846320" y="2414016"/>
            <a:ext cx="4023360" cy="93268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956048" y="2487168"/>
            <a:ext cx="109728" cy="109728"/>
          </a:xfrm>
          <a:prstGeom prst="oval">
            <a:avLst/>
          </a:prstGeom>
          <a:solidFill>
            <a:srgbClr val="4285F4"/>
          </a:solidFill>
          <a:ln w="12700">
            <a:solidFill>
              <a:srgbClr val="4285F4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5120640" y="2487168"/>
            <a:ext cx="109728" cy="109728"/>
          </a:xfrm>
          <a:prstGeom prst="oval">
            <a:avLst/>
          </a:prstGeom>
          <a:solidFill>
            <a:srgbClr val="DB4437"/>
          </a:solidFill>
          <a:ln w="12700">
            <a:solidFill>
              <a:srgbClr val="DB4437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5285232" y="2487168"/>
            <a:ext cx="109728" cy="109728"/>
          </a:xfrm>
          <a:prstGeom prst="oval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5449824" y="2487168"/>
            <a:ext cx="109728" cy="109728"/>
          </a:xfrm>
          <a:prstGeom prst="oval">
            <a:avLst/>
          </a:prstGeom>
          <a:solidFill>
            <a:srgbClr val="0F9D58"/>
          </a:solidFill>
          <a:ln w="12700">
            <a:solidFill>
              <a:srgbClr val="0F9D58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956048" y="2651760"/>
            <a:ext cx="292608" cy="292608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956048" y="2651760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5321808" y="2651760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Marcus R.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5321808" y="2798064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★★★★★  2 weeks ago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4956048" y="2980944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Blown away by the speed. Got a text back in under a minute and had someone at my door the next morning. Five stars.</a:t>
            </a:r>
            <a:endParaRPr lang="en-US" sz="750" dirty="0"/>
          </a:p>
        </p:txBody>
      </p:sp>
      <p:sp>
        <p:nvSpPr>
          <p:cNvPr id="49" name="Shape 47"/>
          <p:cNvSpPr/>
          <p:nvPr/>
        </p:nvSpPr>
        <p:spPr>
          <a:xfrm>
            <a:off x="4846320" y="3493008"/>
            <a:ext cx="4023360" cy="93268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956048" y="3566160"/>
            <a:ext cx="109728" cy="109728"/>
          </a:xfrm>
          <a:prstGeom prst="oval">
            <a:avLst/>
          </a:prstGeom>
          <a:solidFill>
            <a:srgbClr val="4285F4"/>
          </a:solidFill>
          <a:ln w="12700">
            <a:solidFill>
              <a:srgbClr val="4285F4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5120640" y="3566160"/>
            <a:ext cx="109728" cy="109728"/>
          </a:xfrm>
          <a:prstGeom prst="oval">
            <a:avLst/>
          </a:prstGeom>
          <a:solidFill>
            <a:srgbClr val="DB4437"/>
          </a:solidFill>
          <a:ln w="12700">
            <a:solidFill>
              <a:srgbClr val="DB4437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5285232" y="3566160"/>
            <a:ext cx="109728" cy="109728"/>
          </a:xfrm>
          <a:prstGeom prst="oval">
            <a:avLst/>
          </a:prstGeom>
          <a:solidFill>
            <a:srgbClr val="F4B400"/>
          </a:solidFill>
          <a:ln w="12700">
            <a:solidFill>
              <a:srgbClr val="F4B400"/>
            </a:solidFill>
            <a:prstDash val="solid"/>
          </a:ln>
        </p:spPr>
      </p:sp>
      <p:sp>
        <p:nvSpPr>
          <p:cNvPr id="53" name="Shape 51"/>
          <p:cNvSpPr/>
          <p:nvPr/>
        </p:nvSpPr>
        <p:spPr>
          <a:xfrm>
            <a:off x="5449824" y="3566160"/>
            <a:ext cx="109728" cy="109728"/>
          </a:xfrm>
          <a:prstGeom prst="oval">
            <a:avLst/>
          </a:prstGeom>
          <a:solidFill>
            <a:srgbClr val="0F9D58"/>
          </a:solidFill>
          <a:ln w="12700">
            <a:solidFill>
              <a:srgbClr val="0F9D58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4956048" y="3730752"/>
            <a:ext cx="292608" cy="292608"/>
          </a:xfrm>
          <a:prstGeom prst="oval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4956048" y="3730752"/>
            <a:ext cx="2926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</a:t>
            </a:r>
            <a:endParaRPr lang="en-US" sz="900" dirty="0"/>
          </a:p>
        </p:txBody>
      </p:sp>
      <p:sp>
        <p:nvSpPr>
          <p:cNvPr id="56" name="Text 54"/>
          <p:cNvSpPr/>
          <p:nvPr/>
        </p:nvSpPr>
        <p:spPr>
          <a:xfrm>
            <a:off x="5321808" y="3730752"/>
            <a:ext cx="20116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Sandra M.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5321808" y="3877056"/>
            <a:ext cx="256032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★★★★★  1 week ago</a:t>
            </a:r>
            <a:endParaRPr lang="en-US" sz="750" dirty="0"/>
          </a:p>
        </p:txBody>
      </p:sp>
      <p:sp>
        <p:nvSpPr>
          <p:cNvPr id="58" name="Text 56"/>
          <p:cNvSpPr/>
          <p:nvPr/>
        </p:nvSpPr>
        <p:spPr>
          <a:xfrm>
            <a:off x="4956048" y="4059936"/>
            <a:ext cx="3822192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75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 three plumbers never called back, these guys had a tech at my door in four hours. Will never use anyone else.</a:t>
            </a:r>
            <a:endParaRPr lang="en-US" sz="750" dirty="0"/>
          </a:p>
        </p:txBody>
      </p:sp>
      <p:sp>
        <p:nvSpPr>
          <p:cNvPr id="59" name="Shape 57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62" name="Text 60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7 of 18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400800" y="-914400"/>
            <a:ext cx="4114800" cy="4114800"/>
          </a:xfrm>
          <a:prstGeom prst="oval">
            <a:avLst/>
          </a:prstGeom>
          <a:solidFill>
            <a:srgbClr val="0E0618">
              <a:alpha val="80000"/>
            </a:srgbClr>
          </a:solidFill>
          <a:ln w="12700">
            <a:solidFill>
              <a:srgbClr val="0E061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A855F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4 — CRM &amp; PIPELINE</a:t>
            </a:r>
            <a:endParaRPr lang="en-US" sz="750" dirty="0"/>
          </a:p>
        </p:txBody>
      </p:sp>
      <p:sp>
        <p:nvSpPr>
          <p:cNvPr id="9" name="Text 7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lead. Every conversation. One view.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365760" y="1243584"/>
            <a:ext cx="36576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PIPELINE STAGES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365760" y="1536192"/>
            <a:ext cx="402336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" y="1536192"/>
            <a:ext cx="54864" cy="4937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12064" y="1572768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New Lead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512064" y="1792224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Just came in — auto-responded</a:t>
            </a:r>
            <a:endParaRPr lang="en-US" sz="800" dirty="0"/>
          </a:p>
        </p:txBody>
      </p:sp>
      <p:sp>
        <p:nvSpPr>
          <p:cNvPr id="15" name="Shape 13"/>
          <p:cNvSpPr/>
          <p:nvPr/>
        </p:nvSpPr>
        <p:spPr>
          <a:xfrm>
            <a:off x="2633472" y="1682496"/>
            <a:ext cx="1572768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633472" y="1682496"/>
            <a:ext cx="1572768" cy="20116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224528" y="1673352"/>
            <a:ext cx="274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65760" y="2139696"/>
            <a:ext cx="402336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2139696"/>
            <a:ext cx="54864" cy="4937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2064" y="2176272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Contacted</a:t>
            </a:r>
            <a:endParaRPr lang="en-US" sz="950" dirty="0"/>
          </a:p>
        </p:txBody>
      </p:sp>
      <p:sp>
        <p:nvSpPr>
          <p:cNvPr id="21" name="Text 19"/>
          <p:cNvSpPr/>
          <p:nvPr/>
        </p:nvSpPr>
        <p:spPr>
          <a:xfrm>
            <a:off x="512064" y="239572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Replied to outreach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2633472" y="2286000"/>
            <a:ext cx="1572768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2633472" y="2286000"/>
            <a:ext cx="975116" cy="201168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224528" y="2276856"/>
            <a:ext cx="274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62%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365760" y="2743200"/>
            <a:ext cx="402336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65760" y="2743200"/>
            <a:ext cx="54864" cy="4937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12064" y="2779776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Quote Sent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512064" y="2999232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Estimate delivered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2633472" y="2889504"/>
            <a:ext cx="1572768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633472" y="2889504"/>
            <a:ext cx="644835" cy="201168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224528" y="2880360"/>
            <a:ext cx="274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41%</a:t>
            </a:r>
            <a:endParaRPr lang="en-US" sz="800" dirty="0"/>
          </a:p>
        </p:txBody>
      </p:sp>
      <p:sp>
        <p:nvSpPr>
          <p:cNvPr id="32" name="Shape 30"/>
          <p:cNvSpPr/>
          <p:nvPr/>
        </p:nvSpPr>
        <p:spPr>
          <a:xfrm>
            <a:off x="365760" y="3346704"/>
            <a:ext cx="402336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65760" y="3346704"/>
            <a:ext cx="54864" cy="4937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12064" y="3383280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Follow-Up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512064" y="3602736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automated sequence</a:t>
            </a:r>
            <a:endParaRPr lang="en-US" sz="800" dirty="0"/>
          </a:p>
        </p:txBody>
      </p:sp>
      <p:sp>
        <p:nvSpPr>
          <p:cNvPr id="36" name="Shape 34"/>
          <p:cNvSpPr/>
          <p:nvPr/>
        </p:nvSpPr>
        <p:spPr>
          <a:xfrm>
            <a:off x="2633472" y="3493008"/>
            <a:ext cx="1572768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2633472" y="3493008"/>
            <a:ext cx="519013" cy="201168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224528" y="3483864"/>
            <a:ext cx="274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33%</a:t>
            </a:r>
            <a:endParaRPr lang="en-US" sz="800" dirty="0"/>
          </a:p>
        </p:txBody>
      </p:sp>
      <p:sp>
        <p:nvSpPr>
          <p:cNvPr id="39" name="Shape 37"/>
          <p:cNvSpPr/>
          <p:nvPr/>
        </p:nvSpPr>
        <p:spPr>
          <a:xfrm>
            <a:off x="365760" y="3950208"/>
            <a:ext cx="402336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65760" y="3950208"/>
            <a:ext cx="54864" cy="4937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12064" y="3986784"/>
            <a:ext cx="2011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Closed Won</a:t>
            </a:r>
            <a:endParaRPr lang="en-US" sz="950" dirty="0"/>
          </a:p>
        </p:txBody>
      </p:sp>
      <p:sp>
        <p:nvSpPr>
          <p:cNvPr id="42" name="Text 40"/>
          <p:cNvSpPr/>
          <p:nvPr/>
        </p:nvSpPr>
        <p:spPr>
          <a:xfrm>
            <a:off x="512064" y="420624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Booked and signed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2633472" y="4096512"/>
            <a:ext cx="1572768" cy="201168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2633472" y="4096512"/>
            <a:ext cx="424647" cy="20116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224528" y="4087368"/>
            <a:ext cx="2743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27%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4663440" y="1243584"/>
            <a:ext cx="42062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 YOU GET IN THE CRM</a:t>
            </a:r>
            <a:endParaRPr lang="en-US" sz="800" dirty="0"/>
          </a:p>
        </p:txBody>
      </p:sp>
      <p:sp>
        <p:nvSpPr>
          <p:cNvPr id="47" name="Shape 45"/>
          <p:cNvSpPr/>
          <p:nvPr/>
        </p:nvSpPr>
        <p:spPr>
          <a:xfrm>
            <a:off x="4663440" y="1536192"/>
            <a:ext cx="420624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4663440" y="1536192"/>
            <a:ext cx="54864" cy="493776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809744" y="157276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All channels in one thread</a:t>
            </a:r>
            <a:endParaRPr lang="en-US" sz="950" dirty="0"/>
          </a:p>
        </p:txBody>
      </p:sp>
      <p:sp>
        <p:nvSpPr>
          <p:cNvPr id="50" name="Text 48"/>
          <p:cNvSpPr/>
          <p:nvPr/>
        </p:nvSpPr>
        <p:spPr>
          <a:xfrm>
            <a:off x="4809744" y="1792224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SMS, email, calls — all logged in one conversation view per contact.</a:t>
            </a:r>
            <a:endParaRPr lang="en-US" sz="800" dirty="0"/>
          </a:p>
        </p:txBody>
      </p:sp>
      <p:sp>
        <p:nvSpPr>
          <p:cNvPr id="51" name="Shape 49"/>
          <p:cNvSpPr/>
          <p:nvPr/>
        </p:nvSpPr>
        <p:spPr>
          <a:xfrm>
            <a:off x="4663440" y="2139696"/>
            <a:ext cx="420624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2" name="Shape 50"/>
          <p:cNvSpPr/>
          <p:nvPr/>
        </p:nvSpPr>
        <p:spPr>
          <a:xfrm>
            <a:off x="4663440" y="2139696"/>
            <a:ext cx="54864" cy="4937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4809744" y="217627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Two-way texting</a:t>
            </a:r>
            <a:endParaRPr lang="en-US" sz="950" dirty="0"/>
          </a:p>
        </p:txBody>
      </p:sp>
      <p:sp>
        <p:nvSpPr>
          <p:cNvPr id="54" name="Text 52"/>
          <p:cNvSpPr/>
          <p:nvPr/>
        </p:nvSpPr>
        <p:spPr>
          <a:xfrm>
            <a:off x="4809744" y="2395728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Reply to leads directly from the Orbintra app without switching tools.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4663440" y="2743200"/>
            <a:ext cx="420624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4663440" y="2743200"/>
            <a:ext cx="54864" cy="4937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809744" y="2779776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 assignment</a:t>
            </a:r>
            <a:endParaRPr lang="en-US" sz="950" dirty="0"/>
          </a:p>
        </p:txBody>
      </p:sp>
      <p:sp>
        <p:nvSpPr>
          <p:cNvPr id="58" name="Text 56"/>
          <p:cNvSpPr/>
          <p:nvPr/>
        </p:nvSpPr>
        <p:spPr>
          <a:xfrm>
            <a:off x="4809744" y="2999232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Assign leads to the right team member with one click.</a:t>
            </a:r>
            <a:endParaRPr lang="en-US" sz="800" dirty="0"/>
          </a:p>
        </p:txBody>
      </p:sp>
      <p:sp>
        <p:nvSpPr>
          <p:cNvPr id="59" name="Shape 57"/>
          <p:cNvSpPr/>
          <p:nvPr/>
        </p:nvSpPr>
        <p:spPr>
          <a:xfrm>
            <a:off x="4663440" y="3346704"/>
            <a:ext cx="420624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60" name="Shape 58"/>
          <p:cNvSpPr/>
          <p:nvPr/>
        </p:nvSpPr>
        <p:spPr>
          <a:xfrm>
            <a:off x="4663440" y="3346704"/>
            <a:ext cx="54864" cy="4937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4809744" y="338328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Notes &amp; tags</a:t>
            </a:r>
            <a:endParaRPr lang="en-US" sz="950" dirty="0"/>
          </a:p>
        </p:txBody>
      </p:sp>
      <p:sp>
        <p:nvSpPr>
          <p:cNvPr id="62" name="Text 60"/>
          <p:cNvSpPr/>
          <p:nvPr/>
        </p:nvSpPr>
        <p:spPr>
          <a:xfrm>
            <a:off x="4809744" y="3602736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Add custom tags, notes, and job details to every contact record.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663440" y="3950208"/>
            <a:ext cx="4206240" cy="49377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64" name="Shape 62"/>
          <p:cNvSpPr/>
          <p:nvPr/>
        </p:nvSpPr>
        <p:spPr>
          <a:xfrm>
            <a:off x="4663440" y="3950208"/>
            <a:ext cx="54864" cy="4937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4809744" y="398678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Mobile app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4809744" y="4206240"/>
            <a:ext cx="3931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CRM access on your phone — manage leads from any job site.</a:t>
            </a:r>
            <a:endParaRPr lang="en-US" sz="800" dirty="0"/>
          </a:p>
        </p:txBody>
      </p:sp>
      <p:sp>
        <p:nvSpPr>
          <p:cNvPr id="67" name="Shape 65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68" name="Shape 66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70" name="Text 68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8 of 18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0A0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02920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2920"/>
            <a:ext cx="9144000" cy="22860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64008"/>
            <a:ext cx="5486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685800" y="64008"/>
            <a:ext cx="5943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intra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solidFill>
            <a:srgbClr val="20262E"/>
          </a:solidFill>
          <a:ln w="6350">
            <a:solidFill>
              <a:srgbClr val="FF7B3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6675120" y="91440"/>
            <a:ext cx="219456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FEATURE 5 — REVENUE DASHBOARD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365760" y="658368"/>
            <a:ext cx="8412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Stop guessing. Start knowing your numbers.</a:t>
            </a:r>
            <a:endParaRPr lang="en-US" sz="2200" dirty="0"/>
          </a:p>
        </p:txBody>
      </p:sp>
      <p:sp>
        <p:nvSpPr>
          <p:cNvPr id="9" name="Text 7"/>
          <p:cNvSpPr/>
          <p:nvPr/>
        </p:nvSpPr>
        <p:spPr>
          <a:xfrm>
            <a:off x="365760" y="1243584"/>
            <a:ext cx="457200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WHAT'S ON YOUR DASHBOARD</a:t>
            </a:r>
            <a:endParaRPr lang="en-US" sz="800" dirty="0"/>
          </a:p>
        </p:txBody>
      </p:sp>
      <p:sp>
        <p:nvSpPr>
          <p:cNvPr id="10" name="Shape 8"/>
          <p:cNvSpPr/>
          <p:nvPr/>
        </p:nvSpPr>
        <p:spPr>
          <a:xfrm>
            <a:off x="365760" y="1517904"/>
            <a:ext cx="4572000" cy="65836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65760" y="1517904"/>
            <a:ext cx="54864" cy="658368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2064" y="1572768"/>
            <a:ext cx="43342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by Lead Source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12064" y="1828800"/>
            <a:ext cx="43342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which channel generates the most revenue. Stop spending on what doesn't work.</a:t>
            </a:r>
            <a:endParaRPr lang="en-US" sz="850" dirty="0"/>
          </a:p>
        </p:txBody>
      </p:sp>
      <p:sp>
        <p:nvSpPr>
          <p:cNvPr id="14" name="Shape 12"/>
          <p:cNvSpPr/>
          <p:nvPr/>
        </p:nvSpPr>
        <p:spPr>
          <a:xfrm>
            <a:off x="365760" y="2286000"/>
            <a:ext cx="4572000" cy="65836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65760" y="2286000"/>
            <a:ext cx="54864" cy="658368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12064" y="2340864"/>
            <a:ext cx="43342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 by Rep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512064" y="2596896"/>
            <a:ext cx="43342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each team member's close rate over any time period. Coach with real data.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365760" y="3054096"/>
            <a:ext cx="4572000" cy="65836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365760" y="3054096"/>
            <a:ext cx="54864" cy="658368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12064" y="3108960"/>
            <a:ext cx="43342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Value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12064" y="3364992"/>
            <a:ext cx="43342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Know the total dollar value of all active leads in your pipeline at any point in time.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365760" y="3822192"/>
            <a:ext cx="4572000" cy="658368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365760" y="3822192"/>
            <a:ext cx="54864" cy="658368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12064" y="3877056"/>
            <a:ext cx="433425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Deal Size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12064" y="4133088"/>
            <a:ext cx="433425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85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Track your average ticket over time. Know when deals are shrinking before it becomes a problem.</a:t>
            </a:r>
            <a:endParaRPr lang="en-US" sz="850" dirty="0"/>
          </a:p>
        </p:txBody>
      </p:sp>
      <p:sp>
        <p:nvSpPr>
          <p:cNvPr id="26" name="Text 24"/>
          <p:cNvSpPr/>
          <p:nvPr/>
        </p:nvSpPr>
        <p:spPr>
          <a:xfrm>
            <a:off x="5120640" y="1243584"/>
            <a:ext cx="374904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spc="10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LIVE KPI SNAPSHOT</a:t>
            </a:r>
            <a:endParaRPr lang="en-US" sz="800" dirty="0"/>
          </a:p>
        </p:txBody>
      </p:sp>
      <p:sp>
        <p:nvSpPr>
          <p:cNvPr id="27" name="Shape 25"/>
          <p:cNvSpPr/>
          <p:nvPr/>
        </p:nvSpPr>
        <p:spPr>
          <a:xfrm>
            <a:off x="5120640" y="1517904"/>
            <a:ext cx="1664208" cy="76809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5120640" y="1517904"/>
            <a:ext cx="1664208" cy="36576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120640" y="1609344"/>
            <a:ext cx="16642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142</a:t>
            </a:r>
            <a:endParaRPr lang="en-US" sz="2000" dirty="0"/>
          </a:p>
        </p:txBody>
      </p:sp>
      <p:sp>
        <p:nvSpPr>
          <p:cNvPr id="30" name="Text 28"/>
          <p:cNvSpPr/>
          <p:nvPr/>
        </p:nvSpPr>
        <p:spPr>
          <a:xfrm>
            <a:off x="5120640" y="2029968"/>
            <a:ext cx="16642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LEADS THIS MONTH</a:t>
            </a:r>
            <a:endParaRPr lang="en-US" sz="650" dirty="0"/>
          </a:p>
        </p:txBody>
      </p:sp>
      <p:sp>
        <p:nvSpPr>
          <p:cNvPr id="31" name="Shape 29"/>
          <p:cNvSpPr/>
          <p:nvPr/>
        </p:nvSpPr>
        <p:spPr>
          <a:xfrm>
            <a:off x="6894576" y="1517904"/>
            <a:ext cx="1664208" cy="76809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6894576" y="1517904"/>
            <a:ext cx="1664208" cy="36576"/>
          </a:xfrm>
          <a:prstGeom prst="rect">
            <a:avLst/>
          </a:prstGeom>
          <a:solidFill>
            <a:srgbClr val="FF7B35"/>
          </a:solidFill>
          <a:ln w="12700">
            <a:solidFill>
              <a:srgbClr val="FF7B3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6894576" y="1609344"/>
            <a:ext cx="16642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7B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$218K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6894576" y="2029968"/>
            <a:ext cx="16642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PIPELINE VALUE</a:t>
            </a:r>
            <a:endParaRPr lang="en-US" sz="650" dirty="0"/>
          </a:p>
        </p:txBody>
      </p:sp>
      <p:sp>
        <p:nvSpPr>
          <p:cNvPr id="35" name="Shape 33"/>
          <p:cNvSpPr/>
          <p:nvPr/>
        </p:nvSpPr>
        <p:spPr>
          <a:xfrm>
            <a:off x="5120640" y="2414016"/>
            <a:ext cx="1664208" cy="76809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5120640" y="2414016"/>
            <a:ext cx="1664208" cy="36576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120640" y="2505456"/>
            <a:ext cx="16642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61%</a:t>
            </a:r>
            <a:endParaRPr lang="en-US" sz="2000" dirty="0"/>
          </a:p>
        </p:txBody>
      </p:sp>
      <p:sp>
        <p:nvSpPr>
          <p:cNvPr id="38" name="Text 36"/>
          <p:cNvSpPr/>
          <p:nvPr/>
        </p:nvSpPr>
        <p:spPr>
          <a:xfrm>
            <a:off x="5120640" y="2926080"/>
            <a:ext cx="16642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CLOSE RATE</a:t>
            </a:r>
            <a:endParaRPr lang="en-US" sz="650" dirty="0"/>
          </a:p>
        </p:txBody>
      </p:sp>
      <p:sp>
        <p:nvSpPr>
          <p:cNvPr id="39" name="Shape 37"/>
          <p:cNvSpPr/>
          <p:nvPr/>
        </p:nvSpPr>
        <p:spPr>
          <a:xfrm>
            <a:off x="6894576" y="2414016"/>
            <a:ext cx="1664208" cy="768096"/>
          </a:xfrm>
          <a:prstGeom prst="rect">
            <a:avLst/>
          </a:prstGeom>
          <a:solidFill>
            <a:srgbClr val="1C2026"/>
          </a:solidFill>
          <a:ln w="12700">
            <a:solidFill>
              <a:srgbClr val="252A30"/>
            </a:solidFill>
            <a:prstDash val="solid"/>
          </a:ln>
          <a:effectLst>
            <a:outerShdw sx="100000" sy="100000" kx="0" ky="0" algn="bl" rotWithShape="0" blurRad="101600" dist="25400" dir="8100000">
              <a:srgbClr val="000000">
                <a:alpha val="20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6894576" y="2414016"/>
            <a:ext cx="1664208" cy="36576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894576" y="2505456"/>
            <a:ext cx="16642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$3,840</a:t>
            </a:r>
            <a:endParaRPr lang="en-US" sz="2000" dirty="0"/>
          </a:p>
        </p:txBody>
      </p:sp>
      <p:sp>
        <p:nvSpPr>
          <p:cNvPr id="42" name="Text 40"/>
          <p:cNvSpPr/>
          <p:nvPr/>
        </p:nvSpPr>
        <p:spPr>
          <a:xfrm>
            <a:off x="6894576" y="2926080"/>
            <a:ext cx="16642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50" spc="2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AVG DEAL SIZE</a:t>
            </a:r>
            <a:endParaRPr lang="en-US" sz="650" dirty="0"/>
          </a:p>
        </p:txBody>
      </p:sp>
      <p:sp>
        <p:nvSpPr>
          <p:cNvPr id="43" name="Text 41"/>
          <p:cNvSpPr/>
          <p:nvPr/>
        </p:nvSpPr>
        <p:spPr>
          <a:xfrm>
            <a:off x="5120640" y="3310128"/>
            <a:ext cx="3749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50" kern="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BY SOURCE (LAST 30 DAYS)</a:t>
            </a:r>
            <a:endParaRPr lang="en-US" sz="750" dirty="0"/>
          </a:p>
        </p:txBody>
      </p:sp>
      <p:sp>
        <p:nvSpPr>
          <p:cNvPr id="44" name="Text 42"/>
          <p:cNvSpPr/>
          <p:nvPr/>
        </p:nvSpPr>
        <p:spPr>
          <a:xfrm>
            <a:off x="5120640" y="3566160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</a:t>
            </a:r>
            <a:endParaRPr lang="en-US" sz="800" dirty="0"/>
          </a:p>
        </p:txBody>
      </p:sp>
      <p:sp>
        <p:nvSpPr>
          <p:cNvPr id="45" name="Shape 43"/>
          <p:cNvSpPr/>
          <p:nvPr/>
        </p:nvSpPr>
        <p:spPr>
          <a:xfrm>
            <a:off x="6071616" y="3621024"/>
            <a:ext cx="2377440" cy="164592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46" name="Shape 44"/>
          <p:cNvSpPr/>
          <p:nvPr/>
        </p:nvSpPr>
        <p:spPr>
          <a:xfrm>
            <a:off x="6071616" y="3621024"/>
            <a:ext cx="998525" cy="164592"/>
          </a:xfrm>
          <a:prstGeom prst="rect">
            <a:avLst/>
          </a:prstGeom>
          <a:solidFill>
            <a:srgbClr val="00E5A0"/>
          </a:solidFill>
          <a:ln w="12700">
            <a:solidFill>
              <a:srgbClr val="00E5A0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8467344" y="3566160"/>
            <a:ext cx="402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$31K</a:t>
            </a:r>
            <a:endParaRPr lang="en-US" sz="800" dirty="0"/>
          </a:p>
        </p:txBody>
      </p:sp>
      <p:sp>
        <p:nvSpPr>
          <p:cNvPr id="48" name="Text 46"/>
          <p:cNvSpPr/>
          <p:nvPr/>
        </p:nvSpPr>
        <p:spPr>
          <a:xfrm>
            <a:off x="5120640" y="3895344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Facebook</a:t>
            </a:r>
            <a:endParaRPr lang="en-US" sz="800" dirty="0"/>
          </a:p>
        </p:txBody>
      </p:sp>
      <p:sp>
        <p:nvSpPr>
          <p:cNvPr id="49" name="Shape 47"/>
          <p:cNvSpPr/>
          <p:nvPr/>
        </p:nvSpPr>
        <p:spPr>
          <a:xfrm>
            <a:off x="6071616" y="3950208"/>
            <a:ext cx="2377440" cy="164592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0" name="Shape 48"/>
          <p:cNvSpPr/>
          <p:nvPr/>
        </p:nvSpPr>
        <p:spPr>
          <a:xfrm>
            <a:off x="6071616" y="3950208"/>
            <a:ext cx="665683" cy="164592"/>
          </a:xfrm>
          <a:prstGeom prst="rect">
            <a:avLst/>
          </a:prstGeom>
          <a:solidFill>
            <a:srgbClr val="3D9EFF"/>
          </a:solidFill>
          <a:ln w="12700">
            <a:solidFill>
              <a:srgbClr val="3D9EFF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8467344" y="3895344"/>
            <a:ext cx="402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3D9E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$18K</a:t>
            </a:r>
            <a:endParaRPr lang="en-US" sz="800" dirty="0"/>
          </a:p>
        </p:txBody>
      </p:sp>
      <p:sp>
        <p:nvSpPr>
          <p:cNvPr id="52" name="Text 50"/>
          <p:cNvSpPr/>
          <p:nvPr/>
        </p:nvSpPr>
        <p:spPr>
          <a:xfrm>
            <a:off x="5120640" y="4224528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Referral</a:t>
            </a:r>
            <a:endParaRPr lang="en-US" sz="800" dirty="0"/>
          </a:p>
        </p:txBody>
      </p:sp>
      <p:sp>
        <p:nvSpPr>
          <p:cNvPr id="53" name="Shape 51"/>
          <p:cNvSpPr/>
          <p:nvPr/>
        </p:nvSpPr>
        <p:spPr>
          <a:xfrm>
            <a:off x="6071616" y="4279392"/>
            <a:ext cx="2377440" cy="164592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071616" y="4279392"/>
            <a:ext cx="475488" cy="164592"/>
          </a:xfrm>
          <a:prstGeom prst="rect">
            <a:avLst/>
          </a:prstGeom>
          <a:solidFill>
            <a:srgbClr val="F0B429"/>
          </a:solidFill>
          <a:ln w="12700">
            <a:solidFill>
              <a:srgbClr val="F0B429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8467344" y="4224528"/>
            <a:ext cx="402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F0B42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$14K</a:t>
            </a:r>
            <a:endParaRPr lang="en-US" sz="800" dirty="0"/>
          </a:p>
        </p:txBody>
      </p:sp>
      <p:sp>
        <p:nvSpPr>
          <p:cNvPr id="56" name="Text 54"/>
          <p:cNvSpPr/>
          <p:nvPr/>
        </p:nvSpPr>
        <p:spPr>
          <a:xfrm>
            <a:off x="5120640" y="4553712"/>
            <a:ext cx="914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F5F4F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Website</a:t>
            </a:r>
            <a:endParaRPr lang="en-US" sz="800" dirty="0"/>
          </a:p>
        </p:txBody>
      </p:sp>
      <p:sp>
        <p:nvSpPr>
          <p:cNvPr id="57" name="Shape 55"/>
          <p:cNvSpPr/>
          <p:nvPr/>
        </p:nvSpPr>
        <p:spPr>
          <a:xfrm>
            <a:off x="6071616" y="4608576"/>
            <a:ext cx="2377440" cy="164592"/>
          </a:xfrm>
          <a:prstGeom prst="rect">
            <a:avLst/>
          </a:prstGeom>
          <a:solidFill>
            <a:srgbClr val="20262E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071616" y="4608576"/>
            <a:ext cx="237744" cy="164592"/>
          </a:xfrm>
          <a:prstGeom prst="rect">
            <a:avLst/>
          </a:prstGeom>
          <a:solidFill>
            <a:srgbClr val="A855F7"/>
          </a:solidFill>
          <a:ln w="12700">
            <a:solidFill>
              <a:srgbClr val="A855F7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8467344" y="4553712"/>
            <a:ext cx="40233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A855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$7K</a:t>
            </a:r>
            <a:endParaRPr lang="en-US" sz="800" dirty="0"/>
          </a:p>
        </p:txBody>
      </p:sp>
      <p:sp>
        <p:nvSpPr>
          <p:cNvPr id="60" name="Shape 58"/>
          <p:cNvSpPr/>
          <p:nvPr/>
        </p:nvSpPr>
        <p:spPr>
          <a:xfrm>
            <a:off x="0" y="4850892"/>
            <a:ext cx="9144000" cy="292608"/>
          </a:xfrm>
          <a:prstGeom prst="rect">
            <a:avLst/>
          </a:prstGeom>
          <a:solidFill>
            <a:srgbClr val="111214"/>
          </a:solidFill>
          <a:ln w="12700">
            <a:solidFill>
              <a:srgbClr val="111214"/>
            </a:solidFill>
            <a:prstDash val="solid"/>
          </a:ln>
        </p:spPr>
      </p:sp>
      <p:sp>
        <p:nvSpPr>
          <p:cNvPr id="61" name="Shape 59"/>
          <p:cNvSpPr/>
          <p:nvPr/>
        </p:nvSpPr>
        <p:spPr>
          <a:xfrm>
            <a:off x="0" y="4850892"/>
            <a:ext cx="9144000" cy="13716"/>
          </a:xfrm>
          <a:prstGeom prst="rect">
            <a:avLst/>
          </a:prstGeom>
          <a:solidFill>
            <a:srgbClr val="252A30"/>
          </a:solidFill>
          <a:ln w="12700">
            <a:solidFill>
              <a:srgbClr val="252A30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869180"/>
            <a:ext cx="5943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88888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Orbintra  ·  Contractor Business Operating System  ·  orbintra.com</a:t>
            </a:r>
            <a:endParaRPr lang="en-US" sz="700" dirty="0"/>
          </a:p>
        </p:txBody>
      </p:sp>
      <p:sp>
        <p:nvSpPr>
          <p:cNvPr id="63" name="Text 61"/>
          <p:cNvSpPr/>
          <p:nvPr/>
        </p:nvSpPr>
        <p:spPr>
          <a:xfrm>
            <a:off x="7223760" y="4869180"/>
            <a:ext cx="16002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700" b="1" dirty="0">
                <a:solidFill>
                  <a:srgbClr val="00E5A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9 of 18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Orbintra — Demo Slide Deck</dc:title>
  <dc:subject>PptxGenJS Presentation</dc:subject>
  <dc:creator>Orbintra Sales Team</dc:creator>
  <cp:lastModifiedBy>Orbintra Sales Team</cp:lastModifiedBy>
  <cp:revision>1</cp:revision>
  <dcterms:created xsi:type="dcterms:W3CDTF">2026-03-07T19:20:25Z</dcterms:created>
  <dcterms:modified xsi:type="dcterms:W3CDTF">2026-03-07T19:20:25Z</dcterms:modified>
</cp:coreProperties>
</file>